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75" r:id="rId2"/>
    <p:sldMasterId id="2147483795" r:id="rId3"/>
  </p:sldMasterIdLst>
  <p:notesMasterIdLst>
    <p:notesMasterId r:id="rId30"/>
  </p:notesMasterIdLst>
  <p:sldIdLst>
    <p:sldId id="299" r:id="rId4"/>
    <p:sldId id="265" r:id="rId5"/>
    <p:sldId id="270" r:id="rId6"/>
    <p:sldId id="285" r:id="rId7"/>
    <p:sldId id="273" r:id="rId8"/>
    <p:sldId id="281" r:id="rId9"/>
    <p:sldId id="286" r:id="rId10"/>
    <p:sldId id="280" r:id="rId11"/>
    <p:sldId id="288" r:id="rId12"/>
    <p:sldId id="287" r:id="rId13"/>
    <p:sldId id="301" r:id="rId14"/>
    <p:sldId id="302" r:id="rId15"/>
    <p:sldId id="303" r:id="rId16"/>
    <p:sldId id="271" r:id="rId17"/>
    <p:sldId id="290" r:id="rId18"/>
    <p:sldId id="291" r:id="rId19"/>
    <p:sldId id="292" r:id="rId20"/>
    <p:sldId id="293" r:id="rId21"/>
    <p:sldId id="294" r:id="rId22"/>
    <p:sldId id="283" r:id="rId23"/>
    <p:sldId id="296" r:id="rId24"/>
    <p:sldId id="304" r:id="rId25"/>
    <p:sldId id="272" r:id="rId26"/>
    <p:sldId id="282" r:id="rId27"/>
    <p:sldId id="295"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51"/>
    <p:restoredTop sz="94674"/>
  </p:normalViewPr>
  <p:slideViewPr>
    <p:cSldViewPr snapToGrid="0">
      <p:cViewPr varScale="1">
        <p:scale>
          <a:sx n="82" d="100"/>
          <a:sy n="82" d="100"/>
        </p:scale>
        <p:origin x="11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D9CE-3F53-B646-8A5B-1F10EE912E2F}"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68CE8-9CCB-484C-BAB2-8FFFD16987F5}" type="slidenum">
              <a:rPr lang="en-US" smtClean="0"/>
              <a:t>‹#›</a:t>
            </a:fld>
            <a:endParaRPr lang="en-US"/>
          </a:p>
        </p:txBody>
      </p:sp>
    </p:spTree>
    <p:extLst>
      <p:ext uri="{BB962C8B-B14F-4D97-AF65-F5344CB8AC3E}">
        <p14:creationId xmlns:p14="http://schemas.microsoft.com/office/powerpoint/2010/main" val="383193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3</a:t>
            </a:fld>
            <a:endParaRPr lang="en-US"/>
          </a:p>
        </p:txBody>
      </p:sp>
    </p:spTree>
    <p:extLst>
      <p:ext uri="{BB962C8B-B14F-4D97-AF65-F5344CB8AC3E}">
        <p14:creationId xmlns:p14="http://schemas.microsoft.com/office/powerpoint/2010/main" val="30214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16</a:t>
            </a:fld>
            <a:endParaRPr lang="en-US"/>
          </a:p>
        </p:txBody>
      </p:sp>
    </p:spTree>
    <p:extLst>
      <p:ext uri="{BB962C8B-B14F-4D97-AF65-F5344CB8AC3E}">
        <p14:creationId xmlns:p14="http://schemas.microsoft.com/office/powerpoint/2010/main" val="121561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17</a:t>
            </a:fld>
            <a:endParaRPr lang="en-US"/>
          </a:p>
        </p:txBody>
      </p:sp>
    </p:spTree>
    <p:extLst>
      <p:ext uri="{BB962C8B-B14F-4D97-AF65-F5344CB8AC3E}">
        <p14:creationId xmlns:p14="http://schemas.microsoft.com/office/powerpoint/2010/main" val="69955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18</a:t>
            </a:fld>
            <a:endParaRPr lang="en-US"/>
          </a:p>
        </p:txBody>
      </p:sp>
    </p:spTree>
    <p:extLst>
      <p:ext uri="{BB962C8B-B14F-4D97-AF65-F5344CB8AC3E}">
        <p14:creationId xmlns:p14="http://schemas.microsoft.com/office/powerpoint/2010/main" val="154307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19</a:t>
            </a:fld>
            <a:endParaRPr lang="en-US"/>
          </a:p>
        </p:txBody>
      </p:sp>
    </p:spTree>
    <p:extLst>
      <p:ext uri="{BB962C8B-B14F-4D97-AF65-F5344CB8AC3E}">
        <p14:creationId xmlns:p14="http://schemas.microsoft.com/office/powerpoint/2010/main" val="122847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20</a:t>
            </a:fld>
            <a:endParaRPr lang="en-US"/>
          </a:p>
        </p:txBody>
      </p:sp>
    </p:spTree>
    <p:extLst>
      <p:ext uri="{BB962C8B-B14F-4D97-AF65-F5344CB8AC3E}">
        <p14:creationId xmlns:p14="http://schemas.microsoft.com/office/powerpoint/2010/main" val="48296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21</a:t>
            </a:fld>
            <a:endParaRPr lang="en-US"/>
          </a:p>
        </p:txBody>
      </p:sp>
    </p:spTree>
    <p:extLst>
      <p:ext uri="{BB962C8B-B14F-4D97-AF65-F5344CB8AC3E}">
        <p14:creationId xmlns:p14="http://schemas.microsoft.com/office/powerpoint/2010/main" val="4561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5</a:t>
            </a:fld>
            <a:endParaRPr lang="en-US"/>
          </a:p>
        </p:txBody>
      </p:sp>
    </p:spTree>
    <p:extLst>
      <p:ext uri="{BB962C8B-B14F-4D97-AF65-F5344CB8AC3E}">
        <p14:creationId xmlns:p14="http://schemas.microsoft.com/office/powerpoint/2010/main" val="185902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6</a:t>
            </a:fld>
            <a:endParaRPr lang="en-US"/>
          </a:p>
        </p:txBody>
      </p:sp>
    </p:spTree>
    <p:extLst>
      <p:ext uri="{BB962C8B-B14F-4D97-AF65-F5344CB8AC3E}">
        <p14:creationId xmlns:p14="http://schemas.microsoft.com/office/powerpoint/2010/main" val="145294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7</a:t>
            </a:fld>
            <a:endParaRPr lang="en-US"/>
          </a:p>
        </p:txBody>
      </p:sp>
    </p:spTree>
    <p:extLst>
      <p:ext uri="{BB962C8B-B14F-4D97-AF65-F5344CB8AC3E}">
        <p14:creationId xmlns:p14="http://schemas.microsoft.com/office/powerpoint/2010/main" val="93897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8</a:t>
            </a:fld>
            <a:endParaRPr lang="en-US"/>
          </a:p>
        </p:txBody>
      </p:sp>
    </p:spTree>
    <p:extLst>
      <p:ext uri="{BB962C8B-B14F-4D97-AF65-F5344CB8AC3E}">
        <p14:creationId xmlns:p14="http://schemas.microsoft.com/office/powerpoint/2010/main" val="18224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9</a:t>
            </a:fld>
            <a:endParaRPr lang="en-US"/>
          </a:p>
        </p:txBody>
      </p:sp>
    </p:spTree>
    <p:extLst>
      <p:ext uri="{BB962C8B-B14F-4D97-AF65-F5344CB8AC3E}">
        <p14:creationId xmlns:p14="http://schemas.microsoft.com/office/powerpoint/2010/main" val="4189072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10</a:t>
            </a:fld>
            <a:endParaRPr lang="en-US"/>
          </a:p>
        </p:txBody>
      </p:sp>
    </p:spTree>
    <p:extLst>
      <p:ext uri="{BB962C8B-B14F-4D97-AF65-F5344CB8AC3E}">
        <p14:creationId xmlns:p14="http://schemas.microsoft.com/office/powerpoint/2010/main" val="121311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14</a:t>
            </a:fld>
            <a:endParaRPr lang="en-US"/>
          </a:p>
        </p:txBody>
      </p:sp>
    </p:spTree>
    <p:extLst>
      <p:ext uri="{BB962C8B-B14F-4D97-AF65-F5344CB8AC3E}">
        <p14:creationId xmlns:p14="http://schemas.microsoft.com/office/powerpoint/2010/main" val="105773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8CE8-9CCB-484C-BAB2-8FFFD16987F5}" type="slidenum">
              <a:rPr lang="en-US" smtClean="0"/>
              <a:t>15</a:t>
            </a:fld>
            <a:endParaRPr lang="en-US"/>
          </a:p>
        </p:txBody>
      </p:sp>
    </p:spTree>
    <p:extLst>
      <p:ext uri="{BB962C8B-B14F-4D97-AF65-F5344CB8AC3E}">
        <p14:creationId xmlns:p14="http://schemas.microsoft.com/office/powerpoint/2010/main" val="428222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4172760368"/>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960C-86A7-6728-9263-973B76A8FD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265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00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2824232365"/>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16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564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250883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410714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60812C0-D4F0-C345-96B4-1E8B918506A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396591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60812C0-D4F0-C345-96B4-1E8B918506AC}"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2109873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60812C0-D4F0-C345-96B4-1E8B918506AC}"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404890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735EAF-8052-DDCD-6CEC-D825479BEFD3}"/>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4499428" y="796698"/>
            <a:ext cx="6854371"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DCB9F921-8097-7740-47FD-1905F9FE448C}"/>
              </a:ext>
            </a:extLst>
          </p:cNvPr>
          <p:cNvSpPr>
            <a:spLocks noGrp="1"/>
          </p:cNvSpPr>
          <p:nvPr>
            <p:ph type="pic" sz="quarter" idx="19"/>
          </p:nvPr>
        </p:nvSpPr>
        <p:spPr>
          <a:xfrm>
            <a:off x="0" y="0"/>
            <a:ext cx="4354513" cy="6858000"/>
          </a:xfrm>
        </p:spPr>
        <p:txBody>
          <a:bodyPr/>
          <a:lstStyle/>
          <a:p>
            <a:endParaRPr lang="en-US"/>
          </a:p>
        </p:txBody>
      </p:sp>
      <p:sp>
        <p:nvSpPr>
          <p:cNvPr id="9" name="Text Placeholder 7">
            <a:extLst>
              <a:ext uri="{FF2B5EF4-FFF2-40B4-BE49-F238E27FC236}">
                <a16:creationId xmlns:a16="http://schemas.microsoft.com/office/drawing/2014/main" id="{DEBCBD63-480F-D96C-B0DF-94EF264BA08C}"/>
              </a:ext>
            </a:extLst>
          </p:cNvPr>
          <p:cNvSpPr>
            <a:spLocks noGrp="1"/>
          </p:cNvSpPr>
          <p:nvPr>
            <p:ph type="body" sz="quarter" idx="21"/>
          </p:nvPr>
        </p:nvSpPr>
        <p:spPr>
          <a:xfrm>
            <a:off x="8280716"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23F1D198-945D-C96D-60E9-C0AEC5E296ED}"/>
              </a:ext>
            </a:extLst>
          </p:cNvPr>
          <p:cNvSpPr>
            <a:spLocks noGrp="1"/>
          </p:cNvSpPr>
          <p:nvPr>
            <p:ph type="body" sz="quarter" idx="17"/>
          </p:nvPr>
        </p:nvSpPr>
        <p:spPr>
          <a:xfrm>
            <a:off x="8280717"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3" name="Text Placeholder 7">
            <a:extLst>
              <a:ext uri="{FF2B5EF4-FFF2-40B4-BE49-F238E27FC236}">
                <a16:creationId xmlns:a16="http://schemas.microsoft.com/office/drawing/2014/main" id="{BDCD9B2A-F0BB-F9DB-CC75-2EC1683475F8}"/>
              </a:ext>
            </a:extLst>
          </p:cNvPr>
          <p:cNvSpPr>
            <a:spLocks noGrp="1"/>
          </p:cNvSpPr>
          <p:nvPr>
            <p:ph type="body" sz="quarter" idx="18"/>
          </p:nvPr>
        </p:nvSpPr>
        <p:spPr>
          <a:xfrm>
            <a:off x="4495800"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12">
            <a:extLst>
              <a:ext uri="{FF2B5EF4-FFF2-40B4-BE49-F238E27FC236}">
                <a16:creationId xmlns:a16="http://schemas.microsoft.com/office/drawing/2014/main" id="{68651C4C-4AD1-19DA-CC78-BEC58707B5AD}"/>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3" name="Text Placeholder 7">
            <a:extLst>
              <a:ext uri="{FF2B5EF4-FFF2-40B4-BE49-F238E27FC236}">
                <a16:creationId xmlns:a16="http://schemas.microsoft.com/office/drawing/2014/main" id="{12271BA1-38C2-A7FE-AC76-8EC49BFBBE35}"/>
              </a:ext>
            </a:extLst>
          </p:cNvPr>
          <p:cNvSpPr>
            <a:spLocks noGrp="1"/>
          </p:cNvSpPr>
          <p:nvPr>
            <p:ph type="body" sz="quarter" idx="22"/>
          </p:nvPr>
        </p:nvSpPr>
        <p:spPr>
          <a:xfrm>
            <a:off x="4495800"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630785607"/>
      </p:ext>
    </p:extLst>
  </p:cSld>
  <p:clrMapOvr>
    <a:masterClrMapping/>
  </p:clrMapOvr>
  <p:extLst>
    <p:ext uri="{DCECCB84-F9BA-43D5-87BE-67443E8EF086}">
      <p15:sldGuideLst xmlns:p15="http://schemas.microsoft.com/office/powerpoint/2012/main">
        <p15:guide id="1" orient="horz" pos="840">
          <p15:clr>
            <a:srgbClr val="FBAE40"/>
          </p15:clr>
        </p15:guide>
        <p15:guide id="2" pos="2832">
          <p15:clr>
            <a:srgbClr val="FBAE40"/>
          </p15:clr>
        </p15:guide>
        <p15:guide id="3" orient="horz" pos="3744">
          <p15:clr>
            <a:srgbClr val="FBAE40"/>
          </p15:clr>
        </p15:guide>
        <p15:guide id="4" pos="6864">
          <p15:clr>
            <a:srgbClr val="FBAE40"/>
          </p15:clr>
        </p15:guide>
        <p15:guide id="5" pos="4560">
          <p15:clr>
            <a:srgbClr val="FBAE40"/>
          </p15:clr>
        </p15:guide>
        <p15:guide id="6" orient="horz" pos="1704">
          <p15:clr>
            <a:srgbClr val="FBAE40"/>
          </p15:clr>
        </p15:guide>
        <p15:guide id="7" orient="horz" pos="360">
          <p15:clr>
            <a:srgbClr val="FBAE40"/>
          </p15:clr>
        </p15:guide>
        <p15:guide id="9" pos="3720">
          <p15:clr>
            <a:srgbClr val="FBAE40"/>
          </p15:clr>
        </p15:guide>
        <p15:guide id="10" pos="6360">
          <p15:clr>
            <a:srgbClr val="FBAE40"/>
          </p15:clr>
        </p15:guide>
        <p15:guide id="11" pos="7152">
          <p15:clr>
            <a:srgbClr val="FBAE40"/>
          </p15:clr>
        </p15:guide>
        <p15:guide id="12" pos="2952">
          <p15:clr>
            <a:srgbClr val="FBAE40"/>
          </p15:clr>
        </p15:guide>
        <p15:guide id="13" pos="7056">
          <p15:clr>
            <a:srgbClr val="FBAE40"/>
          </p15:clr>
        </p15:guide>
        <p15:guide id="14" orient="horz" pos="24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812C0-D4F0-C345-96B4-1E8B918506AC}"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2740535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60812C0-D4F0-C345-96B4-1E8B918506A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35129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60812C0-D4F0-C345-96B4-1E8B918506A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2977314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53FC8C70-4C0C-8845-85D3-07A067D29D17}"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94F1C-8AD1-DC43-A32F-BFA72F9557BB}" type="slidenum">
              <a:rPr lang="en-US" smtClean="0"/>
              <a:t>‹#›</a:t>
            </a:fld>
            <a:endParaRPr lang="en-US"/>
          </a:p>
        </p:txBody>
      </p:sp>
    </p:spTree>
    <p:extLst>
      <p:ext uri="{BB962C8B-B14F-4D97-AF65-F5344CB8AC3E}">
        <p14:creationId xmlns:p14="http://schemas.microsoft.com/office/powerpoint/2010/main" val="1497404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3FC8C70-4C0C-8845-85D3-07A067D29D1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94F1C-8AD1-DC43-A32F-BFA72F9557BB}" type="slidenum">
              <a:rPr lang="en-US" smtClean="0"/>
              <a:t>‹#›</a:t>
            </a:fld>
            <a:endParaRPr lang="en-US"/>
          </a:p>
        </p:txBody>
      </p:sp>
    </p:spTree>
    <p:extLst>
      <p:ext uri="{BB962C8B-B14F-4D97-AF65-F5344CB8AC3E}">
        <p14:creationId xmlns:p14="http://schemas.microsoft.com/office/powerpoint/2010/main" val="1645892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3FC8C70-4C0C-8845-85D3-07A067D29D1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94F1C-8AD1-DC43-A32F-BFA72F9557B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91173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1502541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3FC8C70-4C0C-8845-85D3-07A067D29D1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94F1C-8AD1-DC43-A32F-BFA72F9557B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78729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3FC8C70-4C0C-8845-85D3-07A067D29D1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94F1C-8AD1-DC43-A32F-BFA72F9557BB}" type="slidenum">
              <a:rPr lang="en-US" smtClean="0"/>
              <a:t>‹#›</a:t>
            </a:fld>
            <a:endParaRPr lang="en-US"/>
          </a:p>
        </p:txBody>
      </p:sp>
    </p:spTree>
    <p:extLst>
      <p:ext uri="{BB962C8B-B14F-4D97-AF65-F5344CB8AC3E}">
        <p14:creationId xmlns:p14="http://schemas.microsoft.com/office/powerpoint/2010/main" val="2487498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424445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7C7D43-1CC3-3332-AEFC-59ABB023F7AC}"/>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02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1848048577"/>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60812C0-D4F0-C345-96B4-1E8B918506A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9709E4-652E-524A-8D35-CF602AA44AAA}" type="slidenum">
              <a:rPr lang="en-US" smtClean="0"/>
              <a:t>‹#›</a:t>
            </a:fld>
            <a:endParaRPr lang="en-US"/>
          </a:p>
        </p:txBody>
      </p:sp>
    </p:spTree>
    <p:extLst>
      <p:ext uri="{BB962C8B-B14F-4D97-AF65-F5344CB8AC3E}">
        <p14:creationId xmlns:p14="http://schemas.microsoft.com/office/powerpoint/2010/main" val="4060192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502920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5029200"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552593662"/>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ADAD4B-7068-A1A0-74FA-120A9DA5A9F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DFFA1A4E-9474-460F-DE4A-72598BD2F2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BA71692-C1DE-1389-53FE-4DB4163F215C}"/>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B11E8206-C802-3890-70E6-AC83FE829E9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4B68D40-2E3D-E7A2-5AC9-DC2EE63412A9}"/>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621786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471B58-0138-20F2-8D26-4FCC433D5EE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03FF43D-F2DA-F7C5-8411-3553E7FB09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15761D1-EF57-B532-5A98-C24D69A1319D}"/>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7AD060F5-0933-956E-EF48-7E5E213D46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F22E64E-24B3-4EA0-DF50-330945C15F04}"/>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1770277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2C9EAB-B131-15FE-0BEB-A4B44AE19BF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A59B4C2-2775-F481-D073-5D1EEBA36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35C66F7-29D2-50BC-3A75-BDEC4218BBCD}"/>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8D6B0DFD-DD75-5AA1-3EB2-A680778AC31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A148009-5C3E-C556-6FD5-2F1339E60CF7}"/>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3186191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E541F-5C30-3F5C-4B42-4A8297D8AFF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DC157F2-0914-3195-6FA5-453213795B1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F60C571-D15F-F72F-FA19-322290E8225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C0EFCD5-2B9A-CAF8-5FCC-C1BDE125A582}"/>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1D261B9E-69E4-7926-145F-844A5D69C82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BA64B5C-7A26-1761-356B-1F369CF332E1}"/>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203336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4D666B-5A07-472C-9353-069E6462074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98739D0-465D-4240-230E-AD5E4A287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6176B99-8759-1FAF-E9AE-A3A833FEF4D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A26FA85B-F7C7-88F1-D8FA-3B07D6743E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43A513BD-F23C-ADC2-6713-35DC68F85CE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2DD314B-6F54-593E-9BD9-5C31B4A8E616}"/>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8" name="מציין מיקום של כותרת תחתונה 7">
            <a:extLst>
              <a:ext uri="{FF2B5EF4-FFF2-40B4-BE49-F238E27FC236}">
                <a16:creationId xmlns:a16="http://schemas.microsoft.com/office/drawing/2014/main" id="{6F50B40F-735C-32F3-9674-923AF056E4F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F6EE8D6-6A12-632F-649A-F9A1565C805C}"/>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579243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AC3F49-D579-EDEE-2924-9F5E1CB0DA5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DBF12F0F-20A8-0309-E45C-1B608590EE71}"/>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4" name="מציין מיקום של כותרת תחתונה 3">
            <a:extLst>
              <a:ext uri="{FF2B5EF4-FFF2-40B4-BE49-F238E27FC236}">
                <a16:creationId xmlns:a16="http://schemas.microsoft.com/office/drawing/2014/main" id="{747A16FA-F865-4D3C-B9AB-0AF92C70529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60E1F32-FE8D-1C2D-3A04-72A32731E65B}"/>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467676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8675247-6635-341C-F740-987370E05C27}"/>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3" name="מציין מיקום של כותרת תחתונה 2">
            <a:extLst>
              <a:ext uri="{FF2B5EF4-FFF2-40B4-BE49-F238E27FC236}">
                <a16:creationId xmlns:a16="http://schemas.microsoft.com/office/drawing/2014/main" id="{AD4A8106-7392-E2AE-9F8C-F0CFB08BA68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3EA114C-A312-00A5-8E6C-38673FB5CA71}"/>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1736932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4DABC8-3845-8087-2878-B9021CACB9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E062F27-27F3-DB07-6192-996DE0FC0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5EBA0B5F-8820-05F7-46AD-40BFF715E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F7B8903-265F-4EB8-923D-878831D07DFF}"/>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536E2CF2-F85D-443A-ABAA-C109C1D3935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E9F69C4-7F1A-8E54-48A3-531E1AAD5F61}"/>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71542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245389909"/>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B73DE0-2897-E8B6-4292-A441DFE157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150E4FD-48FB-A02C-382E-608D0D83D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D77D59E-E798-6AA0-FB88-D315805C8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8FA6FB-1BE6-6C97-D2C6-01119FEF2C73}"/>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D5DCA97F-C1E3-46C6-D48E-8DFB5E0B79F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7ECF9D6-DC03-3608-229F-E5392DC73F4D}"/>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226802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3CDE42-56B2-D187-8A1A-47CB735A554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5A0ED0D-4703-27ED-5541-0EB7A450FAED}"/>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2548DF9-0A03-7C1D-AA9A-C8E77E846C94}"/>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A688EA9A-A96C-7FDE-ACA4-0E226CF7E16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0A039BF-5D2D-0BC6-EA3D-E39DDF336F14}"/>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891543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959051D-F2D5-9089-75DB-5231936F3793}"/>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22AFCF3-3F24-788D-F744-D7B411639998}"/>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FA55EFA-BBDD-03D1-5AEF-EE88247E4CBE}"/>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EF323EAA-CDE9-F8AB-FCFB-9B1E6178D1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2CE1E72-22FC-D715-D242-266B473D22D3}"/>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3803823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B374562-6DDA-009D-461D-295191FC8DE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A0BAE001-F192-4925-8226-9BF98D2176D0}"/>
              </a:ext>
            </a:extLst>
          </p:cNvPr>
          <p:cNvSpPr>
            <a:spLocks noGrp="1"/>
          </p:cNvSpPr>
          <p:nvPr>
            <p:ph type="dt" sz="half" idx="10"/>
          </p:nvPr>
        </p:nvSpPr>
        <p:spPr/>
        <p:txBody>
          <a:bodyPr/>
          <a:lstStyle/>
          <a:p>
            <a:fld id="{56384FE8-A7A0-4662-A51B-603D29DA32BA}" type="datetimeFigureOut">
              <a:rPr lang="he-IL" smtClean="0"/>
              <a:t>ז'/תשרי/תשפ"ה</a:t>
            </a:fld>
            <a:endParaRPr lang="he-IL"/>
          </a:p>
        </p:txBody>
      </p:sp>
      <p:sp>
        <p:nvSpPr>
          <p:cNvPr id="4" name="מציין מיקום של כותרת תחתונה 3">
            <a:extLst>
              <a:ext uri="{FF2B5EF4-FFF2-40B4-BE49-F238E27FC236}">
                <a16:creationId xmlns:a16="http://schemas.microsoft.com/office/drawing/2014/main" id="{85F66F7A-307B-64E5-B953-401A587AD41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A38AAB0-8D5A-B45E-ED92-0AA89F33A191}"/>
              </a:ext>
            </a:extLst>
          </p:cNvPr>
          <p:cNvSpPr>
            <a:spLocks noGrp="1"/>
          </p:cNvSpPr>
          <p:nvPr>
            <p:ph type="sldNum" sz="quarter" idx="12"/>
          </p:nvPr>
        </p:nvSpPr>
        <p:spPr/>
        <p:txBody>
          <a:bodyPr/>
          <a:lstStyle/>
          <a:p>
            <a:fld id="{9738D887-467C-48CC-92F2-7793A23CDDC6}" type="slidenum">
              <a:rPr lang="he-IL" smtClean="0"/>
              <a:t>‹#›</a:t>
            </a:fld>
            <a:endParaRPr lang="he-IL"/>
          </a:p>
        </p:txBody>
      </p:sp>
    </p:spTree>
    <p:extLst>
      <p:ext uri="{BB962C8B-B14F-4D97-AF65-F5344CB8AC3E}">
        <p14:creationId xmlns:p14="http://schemas.microsoft.com/office/powerpoint/2010/main" val="1169451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0AFB9-F87E-11AC-2B32-B5178FE34E78}"/>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1442" y="268927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919352225"/>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14779-4CEE-EEAD-8A66-EE043E90B44F}"/>
              </a:ext>
            </a:extLst>
          </p:cNvPr>
          <p:cNvSpPr/>
          <p:nvPr userDrawn="1"/>
        </p:nvSpPr>
        <p:spPr>
          <a:xfrm>
            <a:off x="1611313" y="3215390"/>
            <a:ext cx="2638398" cy="36426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4235A04-C2C9-A7DC-3FE5-1E7D27C0E13D}"/>
              </a:ext>
            </a:extLst>
          </p:cNvPr>
          <p:cNvSpPr>
            <a:spLocks noGrp="1"/>
          </p:cNvSpPr>
          <p:nvPr>
            <p:ph type="pic" sz="quarter" idx="19"/>
          </p:nvPr>
        </p:nvSpPr>
        <p:spPr>
          <a:xfrm>
            <a:off x="914400" y="2627313"/>
            <a:ext cx="2525713" cy="3316287"/>
          </a:xfrm>
        </p:spPr>
        <p:txBody>
          <a:bodyPr/>
          <a:lstStyle/>
          <a:p>
            <a:endParaRPr lang="en-US"/>
          </a:p>
        </p:txBody>
      </p:sp>
      <p:sp>
        <p:nvSpPr>
          <p:cNvPr id="3" name="Text Placeholder 12">
            <a:extLst>
              <a:ext uri="{FF2B5EF4-FFF2-40B4-BE49-F238E27FC236}">
                <a16:creationId xmlns:a16="http://schemas.microsoft.com/office/drawing/2014/main" id="{7104C814-4179-5378-738C-F0AEB2D153F3}"/>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404326330"/>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655">
          <p15:clr>
            <a:srgbClr val="FBAE40"/>
          </p15:clr>
        </p15:guide>
        <p15:guide id="7" orient="horz" pos="360">
          <p15:clr>
            <a:srgbClr val="FBAE40"/>
          </p15:clr>
        </p15:guide>
        <p15:guide id="8" pos="1015">
          <p15:clr>
            <a:srgbClr val="FBAE40"/>
          </p15:clr>
        </p15:guide>
        <p15:guide id="9" pos="2167">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B883CC-094E-7039-9807-58F11002611B}"/>
              </a:ext>
            </a:extLst>
          </p:cNvPr>
          <p:cNvSpPr/>
          <p:nvPr userDrawn="1"/>
        </p:nvSpPr>
        <p:spPr>
          <a:xfrm>
            <a:off x="0" y="0"/>
            <a:ext cx="5358984"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1066800"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8FDDBBAD-B928-4819-64F5-80A5AECD71CB}"/>
              </a:ext>
            </a:extLst>
          </p:cNvPr>
          <p:cNvSpPr>
            <a:spLocks noGrp="1"/>
          </p:cNvSpPr>
          <p:nvPr>
            <p:ph type="pic" sz="quarter" idx="19"/>
          </p:nvPr>
        </p:nvSpPr>
        <p:spPr>
          <a:xfrm>
            <a:off x="4381500" y="2171699"/>
            <a:ext cx="2971800" cy="4549775"/>
          </a:xfrm>
        </p:spPr>
        <p:txBody>
          <a:bodyPr/>
          <a:lstStyle/>
          <a:p>
            <a:endParaRPr lang="en-US"/>
          </a:p>
        </p:txBody>
      </p:sp>
      <p:sp>
        <p:nvSpPr>
          <p:cNvPr id="3" name="Text Placeholder 12">
            <a:extLst>
              <a:ext uri="{FF2B5EF4-FFF2-40B4-BE49-F238E27FC236}">
                <a16:creationId xmlns:a16="http://schemas.microsoft.com/office/drawing/2014/main" id="{8B3586BE-78C6-E426-9F3C-F59381E5CD88}"/>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64081889"/>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632">
          <p15:clr>
            <a:srgbClr val="FBAE40"/>
          </p15:clr>
        </p15:guide>
        <p15:guide id="6" orient="horz" pos="1368">
          <p15:clr>
            <a:srgbClr val="FBAE40"/>
          </p15:clr>
        </p15:guide>
        <p15:guide id="7" orient="horz" pos="360">
          <p15:clr>
            <a:srgbClr val="FBAE40"/>
          </p15:clr>
        </p15:guide>
        <p15:guide id="9" pos="2760">
          <p15:clr>
            <a:srgbClr val="FBAE40"/>
          </p15:clr>
        </p15:guide>
        <p15:guide id="11" pos="7159">
          <p15:clr>
            <a:srgbClr val="FBAE40"/>
          </p15:clr>
        </p15:guide>
        <p15:guide id="12" pos="672">
          <p15:clr>
            <a:srgbClr val="FBAE40"/>
          </p15:clr>
        </p15:guide>
        <p15:guide id="14" orient="horz" pos="2448">
          <p15:clr>
            <a:srgbClr val="FBAE40"/>
          </p15:clr>
        </p15:guide>
        <p15:guide id="15" pos="7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49CF9-AE80-D4A2-E0FC-126A4E8ECBCB}"/>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32546" y="4618037"/>
            <a:ext cx="9314540" cy="1325563"/>
          </a:xfrm>
        </p:spPr>
        <p:txBody>
          <a:bodyPr anchor="b">
            <a:noAutofit/>
          </a:bodyPr>
          <a:lstStyle>
            <a:lvl1pPr algn="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7"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9"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2461991912"/>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560">
          <p15:clr>
            <a:srgbClr val="FBAE40"/>
          </p15:clr>
        </p15:guide>
        <p15:guide id="7" orient="horz" pos="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502920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5029200"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911048288"/>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bg2">
                <a:tint val="97000"/>
                <a:hueMod val="92000"/>
                <a:satMod val="169000"/>
                <a:lumMod val="164000"/>
              </a:schemeClr>
            </a:gs>
            <a:gs pos="4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4C769-5B6E-5C22-9516-5D7BE462E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3190F5-D493-CE67-ED1B-D761BFA69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25225E-A593-BBE5-FA35-2952DE6D5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812C0-D4F0-C345-96B4-1E8B918506AC}" type="datetimeFigureOut">
              <a:rPr lang="en-US" smtClean="0"/>
              <a:t>10/9/2024</a:t>
            </a:fld>
            <a:endParaRPr lang="en-US"/>
          </a:p>
        </p:txBody>
      </p:sp>
      <p:sp>
        <p:nvSpPr>
          <p:cNvPr id="6" name="Slide Number Placeholder 5">
            <a:extLst>
              <a:ext uri="{FF2B5EF4-FFF2-40B4-BE49-F238E27FC236}">
                <a16:creationId xmlns:a16="http://schemas.microsoft.com/office/drawing/2014/main" id="{BB730E95-9162-1956-4897-1AA052698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709E4-652E-524A-8D35-CF602AA44AAA}" type="slidenum">
              <a:rPr lang="en-US" smtClean="0"/>
              <a:t>‹#›</a:t>
            </a:fld>
            <a:endParaRPr lang="en-US"/>
          </a:p>
        </p:txBody>
      </p:sp>
    </p:spTree>
    <p:extLst>
      <p:ext uri="{BB962C8B-B14F-4D97-AF65-F5344CB8AC3E}">
        <p14:creationId xmlns:p14="http://schemas.microsoft.com/office/powerpoint/2010/main" val="1679508059"/>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4" r:id="rId3"/>
    <p:sldLayoutId id="2147483665" r:id="rId4"/>
    <p:sldLayoutId id="2147483666" r:id="rId5"/>
    <p:sldLayoutId id="2147483667" r:id="rId6"/>
    <p:sldLayoutId id="2147483668" r:id="rId7"/>
    <p:sldLayoutId id="2147483669" r:id="rId8"/>
    <p:sldLayoutId id="2147483673" r:id="rId9"/>
    <p:sldLayoutId id="2147483670" r:id="rId10"/>
    <p:sldLayoutId id="2147483671" r:id="rId11"/>
    <p:sldLayoutId id="2147483660" r:id="rId12"/>
    <p:sldLayoutId id="2147483674" r:id="rId13"/>
  </p:sldLayoutIdLst>
  <p:txStyles>
    <p:titleStyle>
      <a:lvl1pPr algn="l" defTabSz="914400" rtl="0" eaLnBrk="1" latinLnBrk="0" hangingPunct="1">
        <a:lnSpc>
          <a:spcPct val="90000"/>
        </a:lnSpc>
        <a:spcBef>
          <a:spcPct val="0"/>
        </a:spcBef>
        <a:buNone/>
        <a:defRPr sz="4800" kern="1200">
          <a:solidFill>
            <a:schemeClr val="tx1">
              <a:lumMod val="85000"/>
              <a:lumOff val="15000"/>
            </a:schemeClr>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44">
          <p15:clr>
            <a:srgbClr val="F26B43"/>
          </p15:clr>
        </p15:guide>
        <p15:guide id="4" pos="7416">
          <p15:clr>
            <a:srgbClr val="F26B43"/>
          </p15:clr>
        </p15:guide>
        <p15:guide id="5" pos="3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chemeClr val="bg2">
                <a:tint val="97000"/>
                <a:hueMod val="92000"/>
                <a:satMod val="169000"/>
                <a:lumMod val="164000"/>
              </a:schemeClr>
            </a:gs>
            <a:gs pos="4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3FC8C70-4C0C-8845-85D3-07A067D29D17}" type="datetimeFigureOut">
              <a:rPr lang="en-US" smtClean="0"/>
              <a:t>10/9/2024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6494F1C-8AD1-DC43-A32F-BFA72F9557BB}" type="slidenum">
              <a:rPr lang="en-US" smtClean="0"/>
              <a:t>‹#›</a:t>
            </a:fld>
            <a:endParaRPr lang="en-US"/>
          </a:p>
        </p:txBody>
      </p:sp>
    </p:spTree>
    <p:extLst>
      <p:ext uri="{BB962C8B-B14F-4D97-AF65-F5344CB8AC3E}">
        <p14:creationId xmlns:p14="http://schemas.microsoft.com/office/powerpoint/2010/main" val="4120085233"/>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4" r:id="rId18"/>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4E5A1D8-7795-4EE7-8E83-1D8731D5794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6D11A2A-AD3D-C9DE-314E-7E327DD3B40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3AD2845-7C5D-88BA-6BFC-1749F38C7D0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6384FE8-A7A0-4662-A51B-603D29DA32BA}"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D4DF34F9-256F-AD59-1D84-2692405A64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766201D-9EF0-7A83-9EFC-37C411DBE43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738D887-467C-48CC-92F2-7793A23CDDC6}" type="slidenum">
              <a:rPr lang="he-IL" smtClean="0"/>
              <a:t>‹#›</a:t>
            </a:fld>
            <a:endParaRPr lang="he-IL"/>
          </a:p>
        </p:txBody>
      </p:sp>
    </p:spTree>
    <p:extLst>
      <p:ext uri="{BB962C8B-B14F-4D97-AF65-F5344CB8AC3E}">
        <p14:creationId xmlns:p14="http://schemas.microsoft.com/office/powerpoint/2010/main" val="411989292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1A01E41-3DC7-0222-9B09-D7EA14276635}"/>
              </a:ext>
            </a:extLst>
          </p:cNvPr>
          <p:cNvPicPr>
            <a:picLocks noChangeAspect="1"/>
          </p:cNvPicPr>
          <p:nvPr/>
        </p:nvPicPr>
        <p:blipFill>
          <a:blip r:embed="rId2"/>
          <a:stretch>
            <a:fillRect/>
          </a:stretch>
        </p:blipFill>
        <p:spPr>
          <a:xfrm>
            <a:off x="-5961" y="15306"/>
            <a:ext cx="12197961" cy="4192709"/>
          </a:xfrm>
          <a:prstGeom prst="rect">
            <a:avLst/>
          </a:prstGeom>
        </p:spPr>
      </p:pic>
      <p:sp>
        <p:nvSpPr>
          <p:cNvPr id="2" name="Title 1">
            <a:extLst>
              <a:ext uri="{FF2B5EF4-FFF2-40B4-BE49-F238E27FC236}">
                <a16:creationId xmlns:a16="http://schemas.microsoft.com/office/drawing/2014/main" id="{B28536A1-1A23-FDCA-E791-278F673BA931}"/>
              </a:ext>
            </a:extLst>
          </p:cNvPr>
          <p:cNvSpPr txBox="1">
            <a:spLocks/>
          </p:cNvSpPr>
          <p:nvPr/>
        </p:nvSpPr>
        <p:spPr>
          <a:xfrm>
            <a:off x="701334" y="838941"/>
            <a:ext cx="6578354" cy="2627789"/>
          </a:xfrm>
          <a:prstGeom prst="rect">
            <a:avLst/>
          </a:prstGeom>
          <a:solidFill>
            <a:schemeClr val="tx2">
              <a:lumMod val="25000"/>
              <a:alpha val="47843"/>
            </a:schemeClr>
          </a:solidFill>
          <a:effectLst/>
        </p:spPr>
        <p:txBody>
          <a:bodyPr vert="horz" lIns="91440" tIns="45720" rIns="91440" bIns="45720" rtlCol="0" anchor="ctr">
            <a:normAutofit fontScale="82500" lnSpcReduction="10000"/>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lnSpc>
                <a:spcPct val="120000"/>
              </a:lnSpc>
            </a:pPr>
            <a:r>
              <a:rPr lang="en-US" sz="48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a:t>
            </a:r>
            <a: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טיפוליים</a:t>
            </a:r>
            <a: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של</a:t>
            </a:r>
            <a: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פולסים</a:t>
            </a:r>
            <a: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אלקטרומגנטיי</a:t>
            </a:r>
            <a:r>
              <a:rPr lang="he-IL"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ם </a:t>
            </a:r>
            <a:br>
              <a:rPr lang="he-IL"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PEMF</a:t>
            </a:r>
            <a:br>
              <a:rPr lang="en-US" sz="4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3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3500" b="1" cap="none"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Pulsed Electromagnetic Fields</a:t>
            </a:r>
            <a:r>
              <a:rPr lang="en-US" sz="3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pic>
        <p:nvPicPr>
          <p:cNvPr id="10" name="תמונה 9">
            <a:extLst>
              <a:ext uri="{FF2B5EF4-FFF2-40B4-BE49-F238E27FC236}">
                <a16:creationId xmlns:a16="http://schemas.microsoft.com/office/drawing/2014/main" id="{8DC6C319-6A53-FA80-4238-131AC59A927E}"/>
              </a:ext>
            </a:extLst>
          </p:cNvPr>
          <p:cNvPicPr>
            <a:picLocks noChangeAspect="1"/>
          </p:cNvPicPr>
          <p:nvPr/>
        </p:nvPicPr>
        <p:blipFill>
          <a:blip r:embed="rId3"/>
          <a:stretch>
            <a:fillRect/>
          </a:stretch>
        </p:blipFill>
        <p:spPr>
          <a:xfrm>
            <a:off x="2915751" y="4580879"/>
            <a:ext cx="4889300" cy="1933554"/>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39102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84034-582C-BB02-60BF-0A4867C99695}"/>
              </a:ext>
            </a:extLst>
          </p:cNvPr>
          <p:cNvSpPr txBox="1"/>
          <p:nvPr/>
        </p:nvSpPr>
        <p:spPr>
          <a:xfrm>
            <a:off x="329537" y="558142"/>
            <a:ext cx="5766463" cy="6170920"/>
          </a:xfrm>
          <a:prstGeom prst="rect">
            <a:avLst/>
          </a:prstGeom>
          <a:noFill/>
        </p:spPr>
        <p:txBody>
          <a:bodyPr wrap="square">
            <a:spAutoFit/>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endParaRPr lang="en-US" sz="1200" b="1" dirty="0">
              <a:latin typeface="Tahoma" panose="020B0604030504040204" pitchFamily="34" charset="0"/>
              <a:ea typeface="Tahoma" panose="020B0604030504040204" pitchFamily="34" charset="0"/>
              <a:cs typeface="Tahoma" panose="020B0604030504040204" pitchFamily="34" charset="0"/>
            </a:endParaRPr>
          </a:p>
          <a:p>
            <a:pPr algn="r" rtl="1"/>
            <a:r>
              <a:rPr lang="he-IL" sz="16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השלכות פיזיולוגיות</a:t>
            </a:r>
            <a:endParaRPr lang="he-IL" sz="1600"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r" rtl="1"/>
            <a:r>
              <a:rPr lang="he-IL" sz="1400" dirty="0">
                <a:latin typeface="Tahoma" panose="020B0604030504040204" pitchFamily="34" charset="0"/>
                <a:ea typeface="Tahoma" panose="020B0604030504040204" pitchFamily="34" charset="0"/>
                <a:cs typeface="Tahoma" panose="020B0604030504040204" pitchFamily="34" charset="0"/>
              </a:rPr>
              <a:t>שינויים בפעילות תעלות היונים כתוצאה מחשיפה ל-</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מובילים למגוון רחב של השפעות פיזיולוגיות, כולל:</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שינויים בתגובה לתרופות:</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משפיעים על יעילותן של תרופות הפועלות על תעלות יונים.</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השפעה על תהליכי ריפוי:</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מקדמים ריפוי פצעים על-ידי השפעה על תעלות יונים המעורבות בתהליכי דלקת והתחדשות תאים.</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השפעה על תפקוד עצבי:</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משפיעים על תפקוד עצבי על ידי שינוי בתכונות החשמליות של הנוירונים.</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השפעה על התכווצות שרירים:</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משפיעים על התכווצות שרירים על ידי שינוי בפעילות תעלות היונים בשריר.</a:t>
            </a:r>
          </a:p>
          <a:p>
            <a:pPr algn="r" rtl="1"/>
            <a:endParaRPr lang="en-US" sz="1400" b="1" dirty="0">
              <a:latin typeface="Tahoma" panose="020B0604030504040204" pitchFamily="34" charset="0"/>
              <a:ea typeface="Tahoma" panose="020B0604030504040204" pitchFamily="34" charset="0"/>
              <a:cs typeface="Tahoma" panose="020B0604030504040204" pitchFamily="34" charset="0"/>
            </a:endParaRPr>
          </a:p>
          <a:p>
            <a:pPr algn="r" rtl="1"/>
            <a:r>
              <a:rPr lang="he-IL" sz="16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מחקרים ספציפיים</a:t>
            </a:r>
            <a:endParaRPr lang="he-IL" sz="1600"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השפעת </a:t>
            </a:r>
            <a:r>
              <a:rPr lang="en-US" sz="1400" b="1" dirty="0">
                <a:latin typeface="Tahoma" panose="020B0604030504040204" pitchFamily="34" charset="0"/>
                <a:ea typeface="Tahoma" panose="020B0604030504040204" pitchFamily="34" charset="0"/>
                <a:cs typeface="Tahoma" panose="020B0604030504040204" pitchFamily="34" charset="0"/>
              </a:rPr>
              <a:t> </a:t>
            </a:r>
            <a:r>
              <a:rPr lang="en-GB" sz="1400" b="1" dirty="0">
                <a:latin typeface="Tahoma" panose="020B0604030504040204" pitchFamily="34" charset="0"/>
                <a:ea typeface="Tahoma" panose="020B0604030504040204" pitchFamily="34" charset="0"/>
                <a:cs typeface="Tahoma" panose="020B0604030504040204" pitchFamily="34" charset="0"/>
              </a:rPr>
              <a:t>PEMF </a:t>
            </a:r>
            <a:r>
              <a:rPr lang="he-IL" sz="1400" b="1" dirty="0">
                <a:latin typeface="Tahoma" panose="020B0604030504040204" pitchFamily="34" charset="0"/>
                <a:ea typeface="Tahoma" panose="020B0604030504040204" pitchFamily="34" charset="0"/>
                <a:cs typeface="Tahoma" panose="020B0604030504040204" pitchFamily="34" charset="0"/>
              </a:rPr>
              <a:t>על תעלות נתרן:</a:t>
            </a:r>
            <a:r>
              <a:rPr lang="he-IL" sz="1400" dirty="0">
                <a:latin typeface="Tahoma" panose="020B0604030504040204" pitchFamily="34" charset="0"/>
                <a:ea typeface="Tahoma" panose="020B0604030504040204" pitchFamily="34" charset="0"/>
                <a:cs typeface="Tahoma" panose="020B0604030504040204" pitchFamily="34" charset="0"/>
              </a:rPr>
              <a:t> מספר מחקרים הראו כי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a:t>
            </a:r>
            <a:r>
              <a:rPr lang="he-IL" sz="1400" dirty="0">
                <a:latin typeface="Tahoma" panose="020B0604030504040204" pitchFamily="34" charset="0"/>
                <a:ea typeface="Tahoma" panose="020B0604030504040204" pitchFamily="34" charset="0"/>
                <a:cs typeface="Tahoma" panose="020B0604030504040204" pitchFamily="34" charset="0"/>
              </a:rPr>
              <a:t>משנים את פעילותן של תעלות נתרן רגישות למתח, המשחקות תפקיד מרכזי בהעברת אותות עצביים.</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השפעת </a:t>
            </a:r>
            <a:r>
              <a:rPr lang="en-US" sz="1400" b="1" dirty="0">
                <a:latin typeface="Tahoma" panose="020B0604030504040204" pitchFamily="34" charset="0"/>
                <a:ea typeface="Tahoma" panose="020B0604030504040204" pitchFamily="34" charset="0"/>
                <a:cs typeface="Tahoma" panose="020B0604030504040204" pitchFamily="34" charset="0"/>
              </a:rPr>
              <a:t> </a:t>
            </a:r>
            <a:r>
              <a:rPr lang="en-GB" sz="1400" b="1" dirty="0">
                <a:latin typeface="Tahoma" panose="020B0604030504040204" pitchFamily="34" charset="0"/>
                <a:ea typeface="Tahoma" panose="020B0604030504040204" pitchFamily="34" charset="0"/>
                <a:cs typeface="Tahoma" panose="020B0604030504040204" pitchFamily="34" charset="0"/>
              </a:rPr>
              <a:t>PEMF </a:t>
            </a:r>
            <a:r>
              <a:rPr lang="he-IL" sz="1400" b="1" dirty="0">
                <a:latin typeface="Tahoma" panose="020B0604030504040204" pitchFamily="34" charset="0"/>
                <a:ea typeface="Tahoma" panose="020B0604030504040204" pitchFamily="34" charset="0"/>
                <a:cs typeface="Tahoma" panose="020B0604030504040204" pitchFamily="34" charset="0"/>
              </a:rPr>
              <a:t>על תעלות סידן:</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a:t>
            </a:r>
            <a:r>
              <a:rPr lang="he-IL" sz="1400" dirty="0">
                <a:latin typeface="Tahoma" panose="020B0604030504040204" pitchFamily="34" charset="0"/>
                <a:ea typeface="Tahoma" panose="020B0604030504040204" pitchFamily="34" charset="0"/>
                <a:cs typeface="Tahoma" panose="020B0604030504040204" pitchFamily="34" charset="0"/>
              </a:rPr>
              <a:t>משפיע על כניסת יוני סידן לתא דרך תעלות סידן, וכך משנה תהליכים תוך-תאיים רבים התלויים בסידן.</a:t>
            </a:r>
          </a:p>
          <a:p>
            <a:pPr algn="r" rtl="1">
              <a:spcBef>
                <a:spcPts val="600"/>
              </a:spcBef>
              <a:buFont typeface="Arial" panose="020B0604020202020204" pitchFamily="34" charset="0"/>
              <a:buChar char="•"/>
            </a:pPr>
            <a:r>
              <a:rPr lang="en-US" sz="1400" b="1" dirty="0">
                <a:latin typeface="Tahoma" panose="020B0604030504040204" pitchFamily="34" charset="0"/>
                <a:ea typeface="Tahoma" panose="020B0604030504040204" pitchFamily="34" charset="0"/>
                <a:cs typeface="Tahoma" panose="020B0604030504040204" pitchFamily="34" charset="0"/>
              </a:rPr>
              <a:t> </a:t>
            </a:r>
            <a:r>
              <a:rPr lang="he-IL" sz="1400" b="1" dirty="0">
                <a:latin typeface="Tahoma" panose="020B0604030504040204" pitchFamily="34" charset="0"/>
                <a:ea typeface="Tahoma" panose="020B0604030504040204" pitchFamily="34" charset="0"/>
                <a:cs typeface="Tahoma" panose="020B0604030504040204" pitchFamily="34" charset="0"/>
              </a:rPr>
              <a:t>השפעת </a:t>
            </a:r>
            <a:r>
              <a:rPr lang="en-GB" sz="1400" b="1" dirty="0">
                <a:latin typeface="Tahoma" panose="020B0604030504040204" pitchFamily="34" charset="0"/>
                <a:ea typeface="Tahoma" panose="020B0604030504040204" pitchFamily="34" charset="0"/>
                <a:cs typeface="Tahoma" panose="020B0604030504040204" pitchFamily="34" charset="0"/>
              </a:rPr>
              <a:t>PEMF </a:t>
            </a:r>
            <a:r>
              <a:rPr lang="he-IL" sz="1400" b="1" dirty="0">
                <a:latin typeface="Tahoma" panose="020B0604030504040204" pitchFamily="34" charset="0"/>
                <a:ea typeface="Tahoma" panose="020B0604030504040204" pitchFamily="34" charset="0"/>
                <a:cs typeface="Tahoma" panose="020B0604030504040204" pitchFamily="34" charset="0"/>
              </a:rPr>
              <a:t> על תעלות אשלגן:</a:t>
            </a:r>
            <a:r>
              <a:rPr lang="he-IL" sz="140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PEMF  </a:t>
            </a:r>
            <a:r>
              <a:rPr lang="he-IL" sz="1400" dirty="0">
                <a:latin typeface="Tahoma" panose="020B0604030504040204" pitchFamily="34" charset="0"/>
                <a:ea typeface="Tahoma" panose="020B0604030504040204" pitchFamily="34" charset="0"/>
                <a:cs typeface="Tahoma" panose="020B0604030504040204" pitchFamily="34" charset="0"/>
              </a:rPr>
              <a:t> משפיע על פעילות תעלות אשלגן ומשנה את פוטנציאל הממברנה.</a:t>
            </a:r>
            <a:endParaRPr lang="en-US" sz="1400" dirty="0">
              <a:latin typeface="Tahoma" panose="020B0604030504040204" pitchFamily="34" charset="0"/>
              <a:ea typeface="Tahoma" panose="020B0604030504040204" pitchFamily="34" charset="0"/>
              <a:cs typeface="Tahoma" panose="020B0604030504040204" pitchFamily="34" charset="0"/>
            </a:endParaRPr>
          </a:p>
          <a:p>
            <a:pPr algn="r" rtl="1">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algn="l"/>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Frontiers | Signalling pathways underlying pulsed electromagnetic fields in  bone repair">
            <a:extLst>
              <a:ext uri="{FF2B5EF4-FFF2-40B4-BE49-F238E27FC236}">
                <a16:creationId xmlns:a16="http://schemas.microsoft.com/office/drawing/2014/main" id="{CCD750B8-8A0E-3A00-A8AF-4C95C0F7C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126" y="1614128"/>
            <a:ext cx="4986337" cy="3257369"/>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3465950E-5464-1737-203A-2DD29BE23BA5}"/>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3" name="תיבת טקסט 2">
            <a:extLst>
              <a:ext uri="{FF2B5EF4-FFF2-40B4-BE49-F238E27FC236}">
                <a16:creationId xmlns:a16="http://schemas.microsoft.com/office/drawing/2014/main" id="{1B7E1B53-BCE8-3461-EEA2-256153679F48}"/>
              </a:ext>
            </a:extLst>
          </p:cNvPr>
          <p:cNvSpPr txBox="1"/>
          <p:nvPr/>
        </p:nvSpPr>
        <p:spPr>
          <a:xfrm>
            <a:off x="0" y="221942"/>
            <a:ext cx="12192000" cy="584775"/>
          </a:xfrm>
          <a:prstGeom prst="rect">
            <a:avLst/>
          </a:prstGeom>
          <a:noFill/>
        </p:spPr>
        <p:txBody>
          <a:bodyPr wrap="square" rtlCol="1">
            <a:spAutoFit/>
          </a:bodyPr>
          <a:lstStyle/>
          <a:p>
            <a:pPr algn="ctr" rtl="1"/>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משפיע על תעלות יונים?</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(III)</a:t>
            </a:r>
            <a:endParaRPr lang="he-IL"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תיבת טקסט 4">
            <a:extLst>
              <a:ext uri="{FF2B5EF4-FFF2-40B4-BE49-F238E27FC236}">
                <a16:creationId xmlns:a16="http://schemas.microsoft.com/office/drawing/2014/main" id="{16F0B1D8-0B4C-9A81-7BC5-43655010C8BF}"/>
              </a:ext>
            </a:extLst>
          </p:cNvPr>
          <p:cNvSpPr txBox="1"/>
          <p:nvPr/>
        </p:nvSpPr>
        <p:spPr>
          <a:xfrm>
            <a:off x="6876125" y="5220070"/>
            <a:ext cx="4857239" cy="1200329"/>
          </a:xfrm>
          <a:prstGeom prst="rect">
            <a:avLst/>
          </a:prstGeom>
          <a:noFill/>
        </p:spPr>
        <p:txBody>
          <a:bodyPr wrap="square" rtlCol="1">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 </a:t>
            </a:r>
            <a:r>
              <a:rPr lang="en-GB" sz="1200" kern="100" dirty="0" err="1">
                <a:effectLst/>
                <a:latin typeface="Tahoma" panose="020B0604030504040204" pitchFamily="34" charset="0"/>
                <a:ea typeface="Tahoma" panose="020B0604030504040204" pitchFamily="34" charset="0"/>
                <a:cs typeface="Tahoma" panose="020B0604030504040204" pitchFamily="34" charset="0"/>
              </a:rPr>
              <a:t>Dimitis</a:t>
            </a:r>
            <a:r>
              <a:rPr lang="en-GB" sz="1200" kern="100" dirty="0">
                <a:effectLst/>
                <a:latin typeface="Tahoma" panose="020B0604030504040204" pitchFamily="34" charset="0"/>
                <a:ea typeface="Tahoma" panose="020B0604030504040204" pitchFamily="34" charset="0"/>
                <a:cs typeface="Tahoma" panose="020B0604030504040204" pitchFamily="34" charset="0"/>
              </a:rPr>
              <a:t> </a:t>
            </a:r>
            <a:r>
              <a:rPr lang="en-GB" sz="1200" kern="100" dirty="0" err="1">
                <a:effectLst/>
                <a:latin typeface="Tahoma" panose="020B0604030504040204" pitchFamily="34" charset="0"/>
                <a:ea typeface="Tahoma" panose="020B0604030504040204" pitchFamily="34" charset="0"/>
                <a:cs typeface="Tahoma" panose="020B0604030504040204" pitchFamily="34" charset="0"/>
              </a:rPr>
              <a:t>Panagopulos</a:t>
            </a:r>
            <a:r>
              <a:rPr lang="en-GB" sz="1200" kern="100" dirty="0">
                <a:effectLst/>
                <a:latin typeface="Tahoma" panose="020B0604030504040204" pitchFamily="34" charset="0"/>
                <a:ea typeface="Tahoma" panose="020B0604030504040204" pitchFamily="34" charset="0"/>
                <a:cs typeface="Tahoma" panose="020B0604030504040204" pitchFamily="34" charset="0"/>
              </a:rPr>
              <a:t>, Igor </a:t>
            </a:r>
            <a:r>
              <a:rPr lang="en-GB" sz="1200" kern="100" dirty="0" err="1">
                <a:effectLst/>
                <a:latin typeface="Tahoma" panose="020B0604030504040204" pitchFamily="34" charset="0"/>
                <a:ea typeface="Tahoma" panose="020B0604030504040204" pitchFamily="34" charset="0"/>
                <a:cs typeface="Tahoma" panose="020B0604030504040204" pitchFamily="34" charset="0"/>
              </a:rPr>
              <a:t>Yakymenko</a:t>
            </a:r>
            <a:r>
              <a:rPr lang="en-GB" sz="1200" kern="100" dirty="0">
                <a:effectLst/>
                <a:latin typeface="Tahoma" panose="020B0604030504040204" pitchFamily="34" charset="0"/>
                <a:ea typeface="Tahoma" panose="020B0604030504040204" pitchFamily="34" charset="0"/>
                <a:cs typeface="Tahoma" panose="020B0604030504040204" pitchFamily="34" charset="0"/>
              </a:rPr>
              <a:t>, George </a:t>
            </a:r>
            <a:r>
              <a:rPr lang="en-GB" sz="1200" kern="100" dirty="0" err="1">
                <a:effectLst/>
                <a:latin typeface="Tahoma" panose="020B0604030504040204" pitchFamily="34" charset="0"/>
                <a:ea typeface="Tahoma" panose="020B0604030504040204" pitchFamily="34" charset="0"/>
                <a:cs typeface="Tahoma" panose="020B0604030504040204" pitchFamily="34" charset="0"/>
              </a:rPr>
              <a:t>Charousos</a:t>
            </a:r>
            <a:r>
              <a:rPr lang="en-GB" sz="1200" kern="100" dirty="0">
                <a:effectLst/>
                <a:latin typeface="Tahoma" panose="020B0604030504040204" pitchFamily="34" charset="0"/>
                <a:ea typeface="Tahoma" panose="020B0604030504040204" pitchFamily="34" charset="0"/>
                <a:cs typeface="Tahoma" panose="020B0604030504040204" pitchFamily="34" charset="0"/>
              </a:rPr>
              <a:t>, “Electromagnetic Field-induced Dysfunction of Voltage-Gated Ion Channels, Oxidative Stress, DNA Damage, and Related Pathologies” in  Electromagnetic Fields of Wireless Communications: Biological and Health Effects (CRC press, 2022).</a:t>
            </a:r>
          </a:p>
          <a:p>
            <a:endParaRPr lang="he-IL" sz="1200" dirty="0"/>
          </a:p>
        </p:txBody>
      </p:sp>
    </p:spTree>
    <p:extLst>
      <p:ext uri="{BB962C8B-B14F-4D97-AF65-F5344CB8AC3E}">
        <p14:creationId xmlns:p14="http://schemas.microsoft.com/office/powerpoint/2010/main" val="30674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6024-EE30-4B4A-D3EC-CD73C2017636}"/>
              </a:ext>
            </a:extLst>
          </p:cNvPr>
          <p:cNvSpPr txBox="1">
            <a:spLocks/>
          </p:cNvSpPr>
          <p:nvPr/>
        </p:nvSpPr>
        <p:spPr>
          <a:xfrm>
            <a:off x="838200" y="1331650"/>
            <a:ext cx="4994881" cy="4908605"/>
          </a:xfrm>
          <a:prstGeom prst="rect">
            <a:avLst/>
          </a:prstGeom>
        </p:spPr>
        <p:txBody>
          <a:bodyPr>
            <a:normAutofit/>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he-IL" sz="1600" b="1" dirty="0">
                <a:latin typeface="Tahoma" panose="020B0604030504040204" pitchFamily="34" charset="0"/>
                <a:ea typeface="Tahoma" panose="020B0604030504040204" pitchFamily="34" charset="0"/>
                <a:cs typeface="Tahoma" panose="020B0604030504040204" pitchFamily="34" charset="0"/>
              </a:rPr>
              <a:t>שינוי בקשרים כימיים:</a:t>
            </a:r>
            <a:r>
              <a:rPr lang="he-IL" sz="1600" dirty="0">
                <a:latin typeface="Tahoma" panose="020B0604030504040204" pitchFamily="34" charset="0"/>
                <a:ea typeface="Tahoma" panose="020B0604030504040204" pitchFamily="34" charset="0"/>
                <a:cs typeface="Tahoma" panose="020B0604030504040204" pitchFamily="34" charset="0"/>
              </a:rPr>
              <a:t> שדות חשמליים משפיעים  על הקשרים הכימיים בתוך המולקולה, וגורמים לשינויים קלים או משמעותיים במבנה שלה.</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שינוי בקיפול חלבונים:</a:t>
            </a:r>
            <a:r>
              <a:rPr lang="he-IL" sz="1600" dirty="0">
                <a:latin typeface="Tahoma" panose="020B0604030504040204" pitchFamily="34" charset="0"/>
                <a:ea typeface="Tahoma" panose="020B0604030504040204" pitchFamily="34" charset="0"/>
                <a:cs typeface="Tahoma" panose="020B0604030504040204" pitchFamily="34" charset="0"/>
              </a:rPr>
              <a:t> חלבונים עוברים תהליך של קיפול כדי להגיע למבנה התפקודי שלהם. </a:t>
            </a:r>
            <a:r>
              <a:rPr lang="en-US" sz="1600" dirty="0">
                <a:latin typeface="Tahoma" panose="020B0604030504040204" pitchFamily="34" charset="0"/>
                <a:ea typeface="Tahoma" panose="020B0604030504040204" pitchFamily="34" charset="0"/>
                <a:cs typeface="Tahoma" panose="020B0604030504040204" pitchFamily="34" charset="0"/>
              </a:rPr>
              <a:t>PEMF</a:t>
            </a:r>
            <a:r>
              <a:rPr lang="he-IL" sz="1600" dirty="0">
                <a:latin typeface="Tahoma" panose="020B0604030504040204" pitchFamily="34" charset="0"/>
                <a:ea typeface="Tahoma" panose="020B0604030504040204" pitchFamily="34" charset="0"/>
                <a:cs typeface="Tahoma" panose="020B0604030504040204" pitchFamily="34" charset="0"/>
              </a:rPr>
              <a:t> משפיעים על תהליך זה, וגורמים לחלבון להתקפל למבנה שונה.</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השפעה על חומצות גרעין:</a:t>
            </a:r>
            <a:r>
              <a:rPr lang="he-IL" sz="1600" dirty="0">
                <a:latin typeface="Tahoma" panose="020B0604030504040204" pitchFamily="34" charset="0"/>
                <a:ea typeface="Tahoma" panose="020B0604030504040204" pitchFamily="34" charset="0"/>
                <a:cs typeface="Tahoma" panose="020B0604030504040204" pitchFamily="34" charset="0"/>
              </a:rPr>
              <a:t> גם חומצות גרעין מושפעות משדות חשמליים. שינויים במבנה הסליל הכפול של ה- </a:t>
            </a:r>
            <a:r>
              <a:rPr lang="en-US" sz="1600" dirty="0">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ea typeface="Tahoma" panose="020B0604030504040204" pitchFamily="34" charset="0"/>
                <a:cs typeface="Tahoma" panose="020B0604030504040204" pitchFamily="34" charset="0"/>
              </a:rPr>
              <a:t>DNA </a:t>
            </a:r>
            <a:r>
              <a:rPr lang="he-IL" sz="1600" dirty="0">
                <a:latin typeface="Tahoma" panose="020B0604030504040204" pitchFamily="34" charset="0"/>
                <a:ea typeface="Tahoma" panose="020B0604030504040204" pitchFamily="34" charset="0"/>
                <a:cs typeface="Tahoma" panose="020B0604030504040204" pitchFamily="34" charset="0"/>
              </a:rPr>
              <a:t>למשל, משפיעים על תהליכים כמו שכפול וביטוי גנים.</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אינטראקציה עם יונים:</a:t>
            </a:r>
            <a:r>
              <a:rPr lang="he-IL" sz="1600" dirty="0">
                <a:latin typeface="Tahoma" panose="020B0604030504040204" pitchFamily="34" charset="0"/>
                <a:ea typeface="Tahoma" panose="020B0604030504040204" pitchFamily="34" charset="0"/>
                <a:cs typeface="Tahoma" panose="020B0604030504040204" pitchFamily="34" charset="0"/>
              </a:rPr>
              <a:t> יונים נושאים מטען חשמלי, ו-</a:t>
            </a:r>
            <a:r>
              <a:rPr lang="en-GB" sz="1600" dirty="0">
                <a:latin typeface="Tahoma" panose="020B0604030504040204" pitchFamily="34" charset="0"/>
                <a:ea typeface="Tahoma" panose="020B0604030504040204" pitchFamily="34" charset="0"/>
                <a:cs typeface="Tahoma" panose="020B0604030504040204" pitchFamily="34" charset="0"/>
              </a:rPr>
              <a:t>PEMF </a:t>
            </a:r>
            <a:r>
              <a:rPr lang="he-IL" sz="1600" dirty="0">
                <a:latin typeface="Tahoma" panose="020B0604030504040204" pitchFamily="34" charset="0"/>
                <a:ea typeface="Tahoma" panose="020B0604030504040204" pitchFamily="34" charset="0"/>
                <a:cs typeface="Tahoma" panose="020B0604030504040204" pitchFamily="34" charset="0"/>
              </a:rPr>
              <a:t> משפעים על תנועתם ועל האינטראקציה שלהם עם מולקולות ביולוגיות.</a:t>
            </a:r>
            <a:br>
              <a:rPr lang="he-IL" sz="16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6148" name="Picture 4" descr="PDF] Coupling of pulsed electromagnetic fields (PEMF) therapy to molecular  grounds of the cell. | Semantic Scholar">
            <a:extLst>
              <a:ext uri="{FF2B5EF4-FFF2-40B4-BE49-F238E27FC236}">
                <a16:creationId xmlns:a16="http://schemas.microsoft.com/office/drawing/2014/main" id="{BFF1FA49-B1E0-CE66-654E-F6332BF5F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168" y="1333869"/>
            <a:ext cx="5691263" cy="4296793"/>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337CFE6D-F885-834C-5F5E-543696A6B0AF}"/>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Title 1">
            <a:extLst>
              <a:ext uri="{FF2B5EF4-FFF2-40B4-BE49-F238E27FC236}">
                <a16:creationId xmlns:a16="http://schemas.microsoft.com/office/drawing/2014/main" id="{CFD5D52F-ED09-7F21-F2EE-32C2B7D65274}"/>
              </a:ext>
            </a:extLst>
          </p:cNvPr>
          <p:cNvSpPr txBox="1">
            <a:spLocks/>
          </p:cNvSpPr>
          <p:nvPr/>
        </p:nvSpPr>
        <p:spPr>
          <a:xfrm>
            <a:off x="763011" y="365124"/>
            <a:ext cx="10298096" cy="638053"/>
          </a:xfrm>
          <a:prstGeom prst="rect">
            <a:avLst/>
          </a:prstGeom>
        </p:spPr>
        <p:txBody>
          <a:bodyPr>
            <a:noAutofit/>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משפיעים על מולקולות ביולוגיות?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204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6024-EE30-4B4A-D3EC-CD73C2017636}"/>
              </a:ext>
            </a:extLst>
          </p:cNvPr>
          <p:cNvSpPr txBox="1">
            <a:spLocks/>
          </p:cNvSpPr>
          <p:nvPr/>
        </p:nvSpPr>
        <p:spPr>
          <a:xfrm>
            <a:off x="285815" y="1193789"/>
            <a:ext cx="6816321" cy="5304732"/>
          </a:xfrm>
          <a:prstGeom prst="rect">
            <a:avLst/>
          </a:prstGeom>
        </p:spPr>
        <p:txBody>
          <a:bodyPr>
            <a:normAutofit fontScale="90000" lnSpcReduction="20000"/>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he-IL" sz="19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השלכות פיזיולוגיות</a:t>
            </a:r>
          </a:p>
          <a:p>
            <a:pPr algn="r">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שינוי בפעילות אנזימטית:</a:t>
            </a:r>
            <a:r>
              <a:rPr lang="he-IL" sz="1800" dirty="0">
                <a:latin typeface="Tahoma" panose="020B0604030504040204" pitchFamily="34" charset="0"/>
                <a:ea typeface="Tahoma" panose="020B0604030504040204" pitchFamily="34" charset="0"/>
                <a:cs typeface="Tahoma" panose="020B0604030504040204" pitchFamily="34" charset="0"/>
              </a:rPr>
              <a:t> אנזימים הם חלבונים שמזרזים תגובות כימיות בתא. שינוי במבנה האנזים משפיע על יכולתו לקשור את הסובסטרט (מולקולת המצע של האנזים) שלו ולזרז את התגובה.</a:t>
            </a:r>
          </a:p>
          <a:p>
            <a:pPr algn="r">
              <a:lnSpc>
                <a:spcPct val="110000"/>
              </a:lnSpc>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שינוי בתפקוד הקולטנים:</a:t>
            </a:r>
            <a:r>
              <a:rPr lang="he-IL" sz="1800" dirty="0">
                <a:latin typeface="Tahoma" panose="020B0604030504040204" pitchFamily="34" charset="0"/>
                <a:ea typeface="Tahoma" panose="020B0604030504040204" pitchFamily="34" charset="0"/>
                <a:cs typeface="Tahoma" panose="020B0604030504040204" pitchFamily="34" charset="0"/>
              </a:rPr>
              <a:t> קולטנים הם חלבונים הקשורים לממברנה התאית ומאפשרים לתא לתקשר עם הסביבה החיצונית. שינוי במבנה הקולטן </a:t>
            </a:r>
            <a:r>
              <a:rPr lang="he-IL" sz="1800" dirty="0" err="1">
                <a:latin typeface="Tahoma" panose="020B0604030504040204" pitchFamily="34" charset="0"/>
                <a:ea typeface="Tahoma" panose="020B0604030504040204" pitchFamily="34" charset="0"/>
                <a:cs typeface="Tahoma" panose="020B0604030504040204" pitchFamily="34" charset="0"/>
              </a:rPr>
              <a:t>משפיעעל</a:t>
            </a:r>
            <a:r>
              <a:rPr lang="he-IL" sz="1800" dirty="0">
                <a:latin typeface="Tahoma" panose="020B0604030504040204" pitchFamily="34" charset="0"/>
                <a:ea typeface="Tahoma" panose="020B0604030504040204" pitchFamily="34" charset="0"/>
                <a:cs typeface="Tahoma" panose="020B0604030504040204" pitchFamily="34" charset="0"/>
              </a:rPr>
              <a:t> יכולתו לקשור את </a:t>
            </a:r>
            <a:r>
              <a:rPr lang="he-IL" sz="1800" dirty="0" err="1">
                <a:latin typeface="Tahoma" panose="020B0604030504040204" pitchFamily="34" charset="0"/>
                <a:ea typeface="Tahoma" panose="020B0604030504040204" pitchFamily="34" charset="0"/>
                <a:cs typeface="Tahoma" panose="020B0604030504040204" pitchFamily="34" charset="0"/>
              </a:rPr>
              <a:t>הליגנד</a:t>
            </a:r>
            <a:r>
              <a:rPr lang="he-IL" sz="1800" dirty="0">
                <a:latin typeface="Tahoma" panose="020B0604030504040204" pitchFamily="34" charset="0"/>
                <a:ea typeface="Tahoma" panose="020B0604030504040204" pitchFamily="34" charset="0"/>
                <a:cs typeface="Tahoma" panose="020B0604030504040204" pitchFamily="34" charset="0"/>
              </a:rPr>
              <a:t> (יון או מולקולה) שלו ולהעביר אותות לתא.</a:t>
            </a:r>
          </a:p>
          <a:p>
            <a:pPr algn="r">
              <a:lnSpc>
                <a:spcPct val="110000"/>
              </a:lnSpc>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השפעה על תהליכי </a:t>
            </a:r>
            <a:r>
              <a:rPr lang="he-IL" sz="1800" b="1" dirty="0" err="1">
                <a:latin typeface="Tahoma" panose="020B0604030504040204" pitchFamily="34" charset="0"/>
                <a:ea typeface="Tahoma" panose="020B0604030504040204" pitchFamily="34" charset="0"/>
                <a:cs typeface="Tahoma" panose="020B0604030504040204" pitchFamily="34" charset="0"/>
              </a:rPr>
              <a:t>תעתוק</a:t>
            </a:r>
            <a:r>
              <a:rPr lang="he-IL" sz="1800" b="1" dirty="0">
                <a:latin typeface="Tahoma" panose="020B0604030504040204" pitchFamily="34" charset="0"/>
                <a:ea typeface="Tahoma" panose="020B0604030504040204" pitchFamily="34" charset="0"/>
                <a:cs typeface="Tahoma" panose="020B0604030504040204" pitchFamily="34" charset="0"/>
              </a:rPr>
              <a:t> ותרגום:</a:t>
            </a:r>
            <a:r>
              <a:rPr lang="he-IL" sz="1800" dirty="0">
                <a:latin typeface="Tahoma" panose="020B0604030504040204" pitchFamily="34" charset="0"/>
                <a:ea typeface="Tahoma" panose="020B0604030504040204" pitchFamily="34" charset="0"/>
                <a:cs typeface="Tahoma" panose="020B0604030504040204" pitchFamily="34" charset="0"/>
              </a:rPr>
              <a:t> שינויים במבנה ה-</a:t>
            </a:r>
            <a:r>
              <a:rPr lang="en-GB" sz="1800" dirty="0">
                <a:latin typeface="Tahoma" panose="020B0604030504040204" pitchFamily="34" charset="0"/>
                <a:ea typeface="Tahoma" panose="020B0604030504040204" pitchFamily="34" charset="0"/>
                <a:cs typeface="Tahoma" panose="020B0604030504040204" pitchFamily="34" charset="0"/>
              </a:rPr>
              <a:t>DNA </a:t>
            </a:r>
            <a:r>
              <a:rPr lang="he-IL" sz="1800" dirty="0">
                <a:latin typeface="Tahoma" panose="020B0604030504040204" pitchFamily="34" charset="0"/>
                <a:ea typeface="Tahoma" panose="020B0604030504040204" pitchFamily="34" charset="0"/>
                <a:cs typeface="Tahoma" panose="020B0604030504040204" pitchFamily="34" charset="0"/>
              </a:rPr>
              <a:t> או של חלבוני </a:t>
            </a:r>
            <a:r>
              <a:rPr lang="he-IL" sz="1800" dirty="0" err="1">
                <a:latin typeface="Tahoma" panose="020B0604030504040204" pitchFamily="34" charset="0"/>
                <a:ea typeface="Tahoma" panose="020B0604030504040204" pitchFamily="34" charset="0"/>
                <a:cs typeface="Tahoma" panose="020B0604030504040204" pitchFamily="34" charset="0"/>
              </a:rPr>
              <a:t>התעתוק</a:t>
            </a:r>
            <a:r>
              <a:rPr lang="he-IL" sz="1800" dirty="0">
                <a:latin typeface="Tahoma" panose="020B0604030504040204" pitchFamily="34" charset="0"/>
                <a:ea typeface="Tahoma" panose="020B0604030504040204" pitchFamily="34" charset="0"/>
                <a:cs typeface="Tahoma" panose="020B0604030504040204" pitchFamily="34" charset="0"/>
              </a:rPr>
              <a:t> והתרגום משפיעים על תהליכי ביטוי הגנים.</a:t>
            </a:r>
            <a:br>
              <a:rPr lang="he-IL" sz="1800" dirty="0">
                <a:latin typeface="Tahoma" panose="020B0604030504040204" pitchFamily="34" charset="0"/>
                <a:ea typeface="Tahoma" panose="020B0604030504040204" pitchFamily="34" charset="0"/>
                <a:cs typeface="Tahoma" panose="020B0604030504040204" pitchFamily="34" charset="0"/>
              </a:rPr>
            </a:br>
            <a:r>
              <a:rPr lang="he-IL" sz="1800" dirty="0">
                <a:latin typeface="Tahoma" panose="020B0604030504040204" pitchFamily="34" charset="0"/>
                <a:ea typeface="Tahoma" panose="020B0604030504040204" pitchFamily="34" charset="0"/>
                <a:cs typeface="Tahoma" panose="020B0604030504040204" pitchFamily="34" charset="0"/>
              </a:rPr>
              <a:t>שינויים במבנה ובתפקוד של מולקולות ביולוגיות כתוצאה מחשיפה ל-</a:t>
            </a:r>
            <a:r>
              <a:rPr lang="en-US" sz="1800" dirty="0">
                <a:latin typeface="Tahoma" panose="020B0604030504040204" pitchFamily="34" charset="0"/>
                <a:ea typeface="Tahoma" panose="020B0604030504040204" pitchFamily="34" charset="0"/>
                <a:cs typeface="Tahoma" panose="020B0604030504040204" pitchFamily="34" charset="0"/>
              </a:rPr>
              <a:t> </a:t>
            </a:r>
            <a:r>
              <a:rPr lang="en-GB" sz="1800" dirty="0">
                <a:latin typeface="Tahoma" panose="020B0604030504040204" pitchFamily="34" charset="0"/>
                <a:ea typeface="Tahoma" panose="020B0604030504040204" pitchFamily="34" charset="0"/>
                <a:cs typeface="Tahoma" panose="020B0604030504040204" pitchFamily="34" charset="0"/>
              </a:rPr>
              <a:t>PEMF </a:t>
            </a:r>
            <a:r>
              <a:rPr lang="he-IL" sz="1800" dirty="0">
                <a:latin typeface="Tahoma" panose="020B0604030504040204" pitchFamily="34" charset="0"/>
                <a:ea typeface="Tahoma" panose="020B0604030504040204" pitchFamily="34" charset="0"/>
                <a:cs typeface="Tahoma" panose="020B0604030504040204" pitchFamily="34" charset="0"/>
              </a:rPr>
              <a:t> מובילים למגוון רחב של השפעות פיזיולוגיות, כולל:</a:t>
            </a:r>
          </a:p>
          <a:p>
            <a:pPr algn="r">
              <a:lnSpc>
                <a:spcPct val="110000"/>
              </a:lnSpc>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ריפוי פצעים:</a:t>
            </a:r>
            <a:r>
              <a:rPr lang="he-IL" sz="1800"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 </a:t>
            </a:r>
            <a:r>
              <a:rPr lang="en-GB" sz="1800" dirty="0">
                <a:latin typeface="Tahoma" panose="020B0604030504040204" pitchFamily="34" charset="0"/>
                <a:ea typeface="Tahoma" panose="020B0604030504040204" pitchFamily="34" charset="0"/>
                <a:cs typeface="Tahoma" panose="020B0604030504040204" pitchFamily="34" charset="0"/>
              </a:rPr>
              <a:t>PEMF </a:t>
            </a:r>
            <a:r>
              <a:rPr lang="he-IL" sz="1800" dirty="0">
                <a:latin typeface="Tahoma" panose="020B0604030504040204" pitchFamily="34" charset="0"/>
                <a:ea typeface="Tahoma" panose="020B0604030504040204" pitchFamily="34" charset="0"/>
                <a:cs typeface="Tahoma" panose="020B0604030504040204" pitchFamily="34" charset="0"/>
              </a:rPr>
              <a:t>מקדמים ריפוי פצעים על</a:t>
            </a:r>
            <a:r>
              <a:rPr lang="en-US" sz="1800" dirty="0">
                <a:latin typeface="Tahoma" panose="020B0604030504040204" pitchFamily="34" charset="0"/>
                <a:ea typeface="Tahoma" panose="020B0604030504040204" pitchFamily="34" charset="0"/>
                <a:cs typeface="Tahoma" panose="020B0604030504040204" pitchFamily="34" charset="0"/>
              </a:rPr>
              <a:t>-</a:t>
            </a:r>
            <a:r>
              <a:rPr lang="he-IL" sz="1800" dirty="0">
                <a:latin typeface="Tahoma" panose="020B0604030504040204" pitchFamily="34" charset="0"/>
                <a:ea typeface="Tahoma" panose="020B0604030504040204" pitchFamily="34" charset="0"/>
                <a:cs typeface="Tahoma" panose="020B0604030504040204" pitchFamily="34" charset="0"/>
              </a:rPr>
              <a:t>ידי השפעה על גורמי גדילה וחלבונים המעורבים בתהליך הריפוי.</a:t>
            </a:r>
          </a:p>
          <a:p>
            <a:pPr algn="r">
              <a:lnSpc>
                <a:spcPct val="110000"/>
              </a:lnSpc>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מחלות נוירולוגיות:</a:t>
            </a:r>
            <a:r>
              <a:rPr lang="he-IL" sz="1800" dirty="0">
                <a:latin typeface="Tahoma" panose="020B0604030504040204" pitchFamily="34" charset="0"/>
                <a:ea typeface="Tahoma" panose="020B0604030504040204" pitchFamily="34" charset="0"/>
                <a:cs typeface="Tahoma" panose="020B0604030504040204" pitchFamily="34" charset="0"/>
              </a:rPr>
              <a:t> </a:t>
            </a:r>
            <a:r>
              <a:rPr lang="en-GB" sz="1800" dirty="0">
                <a:latin typeface="Tahoma" panose="020B0604030504040204" pitchFamily="34" charset="0"/>
                <a:ea typeface="Tahoma" panose="020B0604030504040204" pitchFamily="34" charset="0"/>
                <a:cs typeface="Tahoma" panose="020B0604030504040204" pitchFamily="34" charset="0"/>
              </a:rPr>
              <a:t>PEMF </a:t>
            </a:r>
            <a:r>
              <a:rPr lang="he-IL" sz="1800" dirty="0">
                <a:latin typeface="Tahoma" panose="020B0604030504040204" pitchFamily="34" charset="0"/>
                <a:ea typeface="Tahoma" panose="020B0604030504040204" pitchFamily="34" charset="0"/>
                <a:cs typeface="Tahoma" panose="020B0604030504040204" pitchFamily="34" charset="0"/>
              </a:rPr>
              <a:t> משפיעים על תפקוד נוירונים ומסייעים בטיפול במחלות כמו אלצהיימר ופרקינסון.</a:t>
            </a:r>
          </a:p>
          <a:p>
            <a:pPr algn="r">
              <a:lnSpc>
                <a:spcPct val="110000"/>
              </a:lnSpc>
              <a:spcBef>
                <a:spcPts val="1200"/>
              </a:spcBef>
            </a:pPr>
            <a:r>
              <a:rPr lang="he-IL" sz="1800" b="1" dirty="0">
                <a:latin typeface="Tahoma" panose="020B0604030504040204" pitchFamily="34" charset="0"/>
                <a:ea typeface="Tahoma" panose="020B0604030504040204" pitchFamily="34" charset="0"/>
                <a:cs typeface="Tahoma" panose="020B0604030504040204" pitchFamily="34" charset="0"/>
              </a:rPr>
              <a:t>סרטן:</a:t>
            </a:r>
            <a:r>
              <a:rPr lang="he-IL" sz="1800" dirty="0">
                <a:latin typeface="Tahoma" panose="020B0604030504040204" pitchFamily="34" charset="0"/>
                <a:ea typeface="Tahoma" panose="020B0604030504040204" pitchFamily="34" charset="0"/>
                <a:cs typeface="Tahoma" panose="020B0604030504040204" pitchFamily="34" charset="0"/>
              </a:rPr>
              <a:t> מחקרים ראשוניים מצביעים על כך ש-</a:t>
            </a:r>
            <a:r>
              <a:rPr lang="en-US" sz="1800" dirty="0">
                <a:latin typeface="Tahoma" panose="020B0604030504040204" pitchFamily="34" charset="0"/>
                <a:ea typeface="Tahoma" panose="020B0604030504040204" pitchFamily="34" charset="0"/>
                <a:cs typeface="Tahoma" panose="020B0604030504040204" pitchFamily="34" charset="0"/>
              </a:rPr>
              <a:t> </a:t>
            </a:r>
            <a:r>
              <a:rPr lang="en-GB" sz="1800" dirty="0">
                <a:latin typeface="Tahoma" panose="020B0604030504040204" pitchFamily="34" charset="0"/>
                <a:ea typeface="Tahoma" panose="020B0604030504040204" pitchFamily="34" charset="0"/>
                <a:cs typeface="Tahoma" panose="020B0604030504040204" pitchFamily="34" charset="0"/>
              </a:rPr>
              <a:t>PEMF </a:t>
            </a:r>
            <a:r>
              <a:rPr lang="he-IL" sz="1800" dirty="0">
                <a:latin typeface="Tahoma" panose="020B0604030504040204" pitchFamily="34" charset="0"/>
                <a:ea typeface="Tahoma" panose="020B0604030504040204" pitchFamily="34" charset="0"/>
                <a:cs typeface="Tahoma" panose="020B0604030504040204" pitchFamily="34" charset="0"/>
              </a:rPr>
              <a:t>משפיע על התנהגות תאי סרטן.</a:t>
            </a:r>
            <a:br>
              <a:rPr lang="he-IL" sz="1800" dirty="0">
                <a:latin typeface="Tahoma" panose="020B0604030504040204" pitchFamily="34" charset="0"/>
                <a:ea typeface="Tahoma" panose="020B0604030504040204" pitchFamily="34" charset="0"/>
                <a:cs typeface="Tahoma" panose="020B0604030504040204" pitchFamily="34" charset="0"/>
              </a:rPr>
            </a:br>
            <a:endParaRPr lang="en-US" sz="13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Details are in the caption following the image">
            <a:extLst>
              <a:ext uri="{FF2B5EF4-FFF2-40B4-BE49-F238E27FC236}">
                <a16:creationId xmlns:a16="http://schemas.microsoft.com/office/drawing/2014/main" id="{8A92406C-D2FE-9303-F687-966A0EDFC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58" y="1846555"/>
            <a:ext cx="4740503" cy="2929631"/>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DDDFDF1C-E8D2-ABC9-1F20-F2AA59C8AEEF}"/>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Title 1">
            <a:extLst>
              <a:ext uri="{FF2B5EF4-FFF2-40B4-BE49-F238E27FC236}">
                <a16:creationId xmlns:a16="http://schemas.microsoft.com/office/drawing/2014/main" id="{D934854D-C833-E7EF-3DC2-3CBE854AAE76}"/>
              </a:ext>
            </a:extLst>
          </p:cNvPr>
          <p:cNvSpPr txBox="1">
            <a:spLocks/>
          </p:cNvSpPr>
          <p:nvPr/>
        </p:nvSpPr>
        <p:spPr>
          <a:xfrm>
            <a:off x="656478" y="359479"/>
            <a:ext cx="10298096" cy="638053"/>
          </a:xfrm>
          <a:prstGeom prst="rect">
            <a:avLst/>
          </a:prstGeom>
        </p:spPr>
        <p:txBody>
          <a:bodyPr>
            <a:noAutofit/>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משפיעים על מולקולות ביולוגיות?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II</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תיבת טקסט 4">
            <a:extLst>
              <a:ext uri="{FF2B5EF4-FFF2-40B4-BE49-F238E27FC236}">
                <a16:creationId xmlns:a16="http://schemas.microsoft.com/office/drawing/2014/main" id="{64C01FEA-5080-6733-21AE-3D1556C319B2}"/>
              </a:ext>
            </a:extLst>
          </p:cNvPr>
          <p:cNvSpPr txBox="1"/>
          <p:nvPr/>
        </p:nvSpPr>
        <p:spPr>
          <a:xfrm>
            <a:off x="7448832" y="5047654"/>
            <a:ext cx="4457353" cy="1446550"/>
          </a:xfrm>
          <a:prstGeom prst="rect">
            <a:avLst/>
          </a:prstGeom>
          <a:noFill/>
        </p:spPr>
        <p:txBody>
          <a:bodyPr wrap="square" rtlCol="1">
            <a:spAutoFit/>
          </a:bodyPr>
          <a:lstStyle/>
          <a:p>
            <a:r>
              <a:rPr lang="en-GB" sz="1100" dirty="0"/>
              <a:t> Funk, Richard HW. "Coupling of pulsed electromagnetic fields (PEMF) therapy to molecular grounds of the cell." American journal of translational research 10.5 (2018): 1260.</a:t>
            </a:r>
            <a:br>
              <a:rPr lang="he-IL" sz="1100" dirty="0"/>
            </a:br>
            <a:r>
              <a:rPr lang="en-GB" sz="1100" dirty="0" err="1"/>
              <a:t>Vadalà</a:t>
            </a:r>
            <a:r>
              <a:rPr lang="en-GB" sz="1100" dirty="0"/>
              <a:t>, Maria, et al. "Mechanisms and therapeutic effectiveness of pulsed electromagnetic field therapy in oncology." Cancer medicine 5.11 (2016): 3128-3139.</a:t>
            </a:r>
            <a:br>
              <a:rPr lang="he-IL" sz="1100" dirty="0"/>
            </a:br>
            <a:br>
              <a:rPr lang="he-IL" sz="1100" dirty="0"/>
            </a:br>
            <a:endParaRPr lang="he-IL" sz="1100" dirty="0"/>
          </a:p>
        </p:txBody>
      </p:sp>
    </p:spTree>
    <p:extLst>
      <p:ext uri="{BB962C8B-B14F-4D97-AF65-F5344CB8AC3E}">
        <p14:creationId xmlns:p14="http://schemas.microsoft.com/office/powerpoint/2010/main" val="88132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29CB-68B8-FFEA-D5BE-1E91A1D5EFBE}"/>
              </a:ext>
            </a:extLst>
          </p:cNvPr>
          <p:cNvSpPr txBox="1">
            <a:spLocks/>
          </p:cNvSpPr>
          <p:nvPr/>
        </p:nvSpPr>
        <p:spPr>
          <a:xfrm>
            <a:off x="746876" y="463062"/>
            <a:ext cx="10606924" cy="1126042"/>
          </a:xfrm>
          <a:prstGeom prst="rect">
            <a:avLst/>
          </a:prstGeom>
        </p:spPr>
        <p:txBody>
          <a:bodyPr>
            <a:noAutofit/>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lnSpc>
                <a:spcPct val="115000"/>
              </a:lnSpc>
              <a:spcAft>
                <a:spcPts val="800"/>
              </a:spcAft>
            </a:pPr>
            <a:r>
              <a:rPr lang="he-IL" sz="1400" b="1" kern="100" dirty="0">
                <a:latin typeface="Tahoma" panose="020B0604030504040204" pitchFamily="34" charset="0"/>
                <a:ea typeface="Tahoma" panose="020B0604030504040204" pitchFamily="34" charset="0"/>
                <a:cs typeface="Tahoma" panose="020B0604030504040204" pitchFamily="34" charset="0"/>
              </a:rPr>
              <a:t>מנגנוני הפעולה של </a:t>
            </a:r>
            <a:r>
              <a:rPr lang="en-GB" sz="1400" b="1" kern="100" dirty="0">
                <a:latin typeface="Tahoma" panose="020B0604030504040204" pitchFamily="34" charset="0"/>
                <a:ea typeface="Tahoma" panose="020B0604030504040204" pitchFamily="34" charset="0"/>
                <a:cs typeface="Tahoma" panose="020B0604030504040204" pitchFamily="34" charset="0"/>
              </a:rPr>
              <a:t>PEMF </a:t>
            </a:r>
            <a:r>
              <a:rPr lang="he-IL" sz="1400" b="1" kern="100" dirty="0">
                <a:latin typeface="Tahoma" panose="020B0604030504040204" pitchFamily="34" charset="0"/>
                <a:ea typeface="Tahoma" panose="020B0604030504040204" pitchFamily="34" charset="0"/>
                <a:cs typeface="Tahoma" panose="020B0604030504040204" pitchFamily="34" charset="0"/>
              </a:rPr>
              <a:t> על התא: </a:t>
            </a:r>
            <a:r>
              <a:rPr lang="he-IL" sz="1400" kern="100" dirty="0">
                <a:latin typeface="Tahoma" panose="020B0604030504040204" pitchFamily="34" charset="0"/>
                <a:ea typeface="Tahoma" panose="020B0604030504040204" pitchFamily="34" charset="0"/>
                <a:cs typeface="Tahoma" panose="020B0604030504040204" pitchFamily="34" charset="0"/>
              </a:rPr>
              <a:t>המודל הנוכחי המוסמך ביותר רואה את המסלולים הביוכימיים המופעלים על-ידי יון הסידן (</a:t>
            </a:r>
            <a:r>
              <a:rPr lang="en-GB" sz="1400" kern="100" dirty="0">
                <a:latin typeface="Tahoma" panose="020B0604030504040204" pitchFamily="34" charset="0"/>
                <a:ea typeface="Tahoma" panose="020B0604030504040204" pitchFamily="34" charset="0"/>
                <a:cs typeface="Tahoma" panose="020B0604030504040204" pitchFamily="34" charset="0"/>
              </a:rPr>
              <a:t>Ca2</a:t>
            </a:r>
            <a:r>
              <a:rPr lang="he-IL" sz="1400" kern="100" dirty="0">
                <a:latin typeface="Tahoma" panose="020B0604030504040204" pitchFamily="34" charset="0"/>
                <a:ea typeface="Tahoma" panose="020B0604030504040204" pitchFamily="34" charset="0"/>
                <a:cs typeface="Tahoma" panose="020B0604030504040204" pitchFamily="34" charset="0"/>
              </a:rPr>
              <a:t>+) ולאחר-מכן על ידי החמצן החנקתי (</a:t>
            </a:r>
            <a:r>
              <a:rPr lang="en-GB" sz="1400" kern="100" dirty="0">
                <a:latin typeface="Tahoma" panose="020B0604030504040204" pitchFamily="34" charset="0"/>
                <a:ea typeface="Tahoma" panose="020B0604030504040204" pitchFamily="34" charset="0"/>
                <a:cs typeface="Tahoma" panose="020B0604030504040204" pitchFamily="34" charset="0"/>
              </a:rPr>
              <a:t>NO</a:t>
            </a:r>
            <a:r>
              <a:rPr lang="he-IL" sz="1400" kern="100" dirty="0">
                <a:latin typeface="Tahoma" panose="020B0604030504040204" pitchFamily="34" charset="0"/>
                <a:ea typeface="Tahoma" panose="020B0604030504040204" pitchFamily="34" charset="0"/>
                <a:cs typeface="Tahoma" panose="020B0604030504040204" pitchFamily="34" charset="0"/>
              </a:rPr>
              <a:t>) ו-</a:t>
            </a:r>
            <a:r>
              <a:rPr lang="en-GB" sz="1400" kern="100" dirty="0">
                <a:latin typeface="Tahoma" panose="020B0604030504040204" pitchFamily="34" charset="0"/>
                <a:ea typeface="Tahoma" panose="020B0604030504040204" pitchFamily="34" charset="0"/>
                <a:cs typeface="Tahoma" panose="020B0604030504040204" pitchFamily="34" charset="0"/>
              </a:rPr>
              <a:t>cGMP </a:t>
            </a:r>
            <a:r>
              <a:rPr lang="he-IL" sz="1400" kern="100" dirty="0">
                <a:latin typeface="Tahoma" panose="020B0604030504040204" pitchFamily="34" charset="0"/>
                <a:ea typeface="Tahoma" panose="020B0604030504040204" pitchFamily="34" charset="0"/>
                <a:cs typeface="Tahoma" panose="020B0604030504040204" pitchFamily="34" charset="0"/>
              </a:rPr>
              <a:t> כמנגנוני המפתח של פעולת </a:t>
            </a:r>
            <a:r>
              <a:rPr lang="en-GB" sz="1400" kern="100" dirty="0">
                <a:latin typeface="Tahoma" panose="020B0604030504040204" pitchFamily="34" charset="0"/>
                <a:ea typeface="Tahoma" panose="020B0604030504040204" pitchFamily="34" charset="0"/>
                <a:cs typeface="Tahoma" panose="020B0604030504040204" pitchFamily="34" charset="0"/>
              </a:rPr>
              <a:t>PEMFs </a:t>
            </a:r>
            <a:r>
              <a:rPr lang="he-IL" sz="1400" kern="100" dirty="0">
                <a:latin typeface="Tahoma" panose="020B0604030504040204" pitchFamily="34" charset="0"/>
                <a:ea typeface="Tahoma" panose="020B0604030504040204" pitchFamily="34" charset="0"/>
                <a:cs typeface="Tahoma" panose="020B0604030504040204" pitchFamily="34" charset="0"/>
              </a:rPr>
              <a:t> ברמה התאית, וכתוצאה מכך על התגובות של רקמות. (</a:t>
            </a:r>
            <a:r>
              <a:rPr lang="en-US" sz="1400" kern="100" dirty="0">
                <a:latin typeface="Tahoma" panose="020B0604030504040204" pitchFamily="34" charset="0"/>
                <a:ea typeface="Tahoma" panose="020B0604030504040204" pitchFamily="34" charset="0"/>
                <a:cs typeface="Tahoma" panose="020B0604030504040204" pitchFamily="34" charset="0"/>
              </a:rPr>
              <a:t>A</a:t>
            </a:r>
            <a:r>
              <a:rPr lang="he-IL" sz="1400" kern="100" dirty="0">
                <a:latin typeface="Tahoma" panose="020B0604030504040204" pitchFamily="34" charset="0"/>
                <a:ea typeface="Tahoma" panose="020B0604030504040204" pitchFamily="34" charset="0"/>
                <a:cs typeface="Tahoma" panose="020B0604030504040204" pitchFamily="34" charset="0"/>
              </a:rPr>
              <a:t>) ייצוג גרפי כללי של המודל; (</a:t>
            </a:r>
            <a:r>
              <a:rPr lang="en-US" sz="1400" kern="100" dirty="0">
                <a:latin typeface="Tahoma" panose="020B0604030504040204" pitchFamily="34" charset="0"/>
                <a:ea typeface="Tahoma" panose="020B0604030504040204" pitchFamily="34" charset="0"/>
                <a:cs typeface="Tahoma" panose="020B0604030504040204" pitchFamily="34" charset="0"/>
              </a:rPr>
              <a:t>B</a:t>
            </a:r>
            <a:r>
              <a:rPr lang="he-IL" sz="1400" kern="100" dirty="0">
                <a:latin typeface="Tahoma" panose="020B0604030504040204" pitchFamily="34" charset="0"/>
                <a:ea typeface="Tahoma" panose="020B0604030504040204" pitchFamily="34" charset="0"/>
                <a:cs typeface="Tahoma" panose="020B0604030504040204" pitchFamily="34" charset="0"/>
              </a:rPr>
              <a:t>) פירוט </a:t>
            </a:r>
            <a:r>
              <a:rPr lang="he-IL" sz="1400" kern="100" dirty="0" err="1">
                <a:latin typeface="Tahoma" panose="020B0604030504040204" pitchFamily="34" charset="0"/>
                <a:ea typeface="Tahoma" panose="020B0604030504040204" pitchFamily="34" charset="0"/>
                <a:cs typeface="Tahoma" panose="020B0604030504040204" pitchFamily="34" charset="0"/>
              </a:rPr>
              <a:t>סכמטי</a:t>
            </a:r>
            <a:r>
              <a:rPr lang="he-IL" sz="1400" kern="100" dirty="0">
                <a:latin typeface="Tahoma" panose="020B0604030504040204" pitchFamily="34" charset="0"/>
                <a:ea typeface="Tahoma" panose="020B0604030504040204" pitchFamily="34" charset="0"/>
                <a:cs typeface="Tahoma" panose="020B0604030504040204" pitchFamily="34" charset="0"/>
              </a:rPr>
              <a:t> של רצף האירועים החל מפולס ה-</a:t>
            </a:r>
            <a:r>
              <a:rPr lang="en-US" sz="1400" kern="100" dirty="0">
                <a:latin typeface="Tahoma" panose="020B0604030504040204" pitchFamily="34" charset="0"/>
                <a:ea typeface="Tahoma" panose="020B0604030504040204" pitchFamily="34" charset="0"/>
                <a:cs typeface="Tahoma" panose="020B0604030504040204" pitchFamily="34" charset="0"/>
              </a:rPr>
              <a:t> </a:t>
            </a:r>
            <a:r>
              <a:rPr lang="en-GB" sz="1400" kern="100" dirty="0">
                <a:latin typeface="Tahoma" panose="020B0604030504040204" pitchFamily="34" charset="0"/>
                <a:ea typeface="Tahoma" panose="020B0604030504040204" pitchFamily="34" charset="0"/>
                <a:cs typeface="Tahoma" panose="020B0604030504040204" pitchFamily="34" charset="0"/>
              </a:rPr>
              <a:t>PEMF </a:t>
            </a:r>
            <a:r>
              <a:rPr lang="he-IL" sz="1400" kern="100" dirty="0">
                <a:latin typeface="Tahoma" panose="020B0604030504040204" pitchFamily="34" charset="0"/>
                <a:ea typeface="Tahoma" panose="020B0604030504040204" pitchFamily="34" charset="0"/>
                <a:cs typeface="Tahoma" panose="020B0604030504040204" pitchFamily="34" charset="0"/>
              </a:rPr>
              <a:t>הראשון עם יישור דיאגרמת הזרימה הזמנית של האירועים הבודדים והמעורבות של התאים הסלולריים השונים [3,7,8,11].</a:t>
            </a:r>
            <a:r>
              <a:rPr lang="en-US" sz="1400" kern="100" dirty="0">
                <a:latin typeface="Tahoma" panose="020B0604030504040204" pitchFamily="34" charset="0"/>
                <a:ea typeface="Tahoma" panose="020B0604030504040204" pitchFamily="34" charset="0"/>
                <a:cs typeface="Tahoma" panose="020B0604030504040204" pitchFamily="34" charset="0"/>
              </a:rPr>
              <a:t> </a:t>
            </a:r>
            <a:r>
              <a:rPr lang="he-IL" sz="1400" kern="100" dirty="0">
                <a:latin typeface="Tahoma" panose="020B0604030504040204" pitchFamily="34" charset="0"/>
                <a:ea typeface="Tahoma" panose="020B0604030504040204" pitchFamily="34" charset="0"/>
                <a:cs typeface="Tahoma" panose="020B0604030504040204" pitchFamily="34" charset="0"/>
              </a:rPr>
              <a:t> מתוך:</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a:extLst>
              <a:ext uri="{FF2B5EF4-FFF2-40B4-BE49-F238E27FC236}">
                <a16:creationId xmlns:a16="http://schemas.microsoft.com/office/drawing/2014/main" id="{67F4ACCA-F548-9864-F91F-677A7AC00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859" y="2177807"/>
            <a:ext cx="9042639" cy="4456828"/>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87EED047-2169-0A31-C07A-1422F1ADC505}"/>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תיבת טקסט 3">
            <a:extLst>
              <a:ext uri="{FF2B5EF4-FFF2-40B4-BE49-F238E27FC236}">
                <a16:creationId xmlns:a16="http://schemas.microsoft.com/office/drawing/2014/main" id="{2F02C9F1-9340-F0E9-83D0-506107D19F06}"/>
              </a:ext>
            </a:extLst>
          </p:cNvPr>
          <p:cNvSpPr txBox="1"/>
          <p:nvPr/>
        </p:nvSpPr>
        <p:spPr>
          <a:xfrm>
            <a:off x="2991775" y="1349407"/>
            <a:ext cx="6676008" cy="892552"/>
          </a:xfrm>
          <a:prstGeom prst="rect">
            <a:avLst/>
          </a:prstGeom>
          <a:noFill/>
        </p:spPr>
        <p:txBody>
          <a:bodyPr wrap="square" rtlCol="1">
            <a:spAutoFit/>
          </a:bodyPr>
          <a:lstStyle/>
          <a:p>
            <a:br>
              <a:rPr lang="he-IL" sz="1300" dirty="0"/>
            </a:br>
            <a:r>
              <a:rPr lang="en-GB" sz="1300" dirty="0"/>
              <a:t>Luigi, Cristiano, and </a:t>
            </a:r>
            <a:r>
              <a:rPr lang="en-GB" sz="1300" dirty="0" err="1"/>
              <a:t>Pratellesi</a:t>
            </a:r>
            <a:r>
              <a:rPr lang="en-GB" sz="1300" dirty="0"/>
              <a:t> </a:t>
            </a:r>
            <a:r>
              <a:rPr lang="en-GB" sz="1300" dirty="0" err="1"/>
              <a:t>Tiziano</a:t>
            </a:r>
            <a:r>
              <a:rPr lang="en-GB" sz="1300" dirty="0"/>
              <a:t>. "Mechanisms of action and effects of pulsed electromagnetic fields (PEMF) in medicine." J Med Res </a:t>
            </a:r>
            <a:r>
              <a:rPr lang="en-GB" sz="1300" dirty="0" err="1"/>
              <a:t>Surg</a:t>
            </a:r>
            <a:r>
              <a:rPr lang="en-GB" sz="1300" dirty="0"/>
              <a:t> 1.6 (2020): 1-4.</a:t>
            </a:r>
            <a:br>
              <a:rPr lang="en-GB" sz="1300" dirty="0"/>
            </a:br>
            <a:endParaRPr lang="he-IL" sz="1300" dirty="0"/>
          </a:p>
        </p:txBody>
      </p:sp>
    </p:spTree>
    <p:extLst>
      <p:ext uri="{BB962C8B-B14F-4D97-AF65-F5344CB8AC3E}">
        <p14:creationId xmlns:p14="http://schemas.microsoft.com/office/powerpoint/2010/main" val="695965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FDE7-3F90-9864-A5C7-2BCFB175A7CA}"/>
              </a:ext>
            </a:extLst>
          </p:cNvPr>
          <p:cNvSpPr>
            <a:spLocks noGrp="1"/>
          </p:cNvSpPr>
          <p:nvPr>
            <p:ph type="title"/>
          </p:nvPr>
        </p:nvSpPr>
        <p:spPr>
          <a:xfrm>
            <a:off x="503853" y="606490"/>
            <a:ext cx="10802831" cy="167951"/>
          </a:xfrm>
        </p:spPr>
        <p:txBody>
          <a:bodyPr/>
          <a:lstStyle/>
          <a:p>
            <a:pPr algn="ctr" rtl="1"/>
            <a:r>
              <a:rPr lang="he-IL" sz="2000" b="1" u="sng"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000" b="1" u="sng"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834501" y="1988597"/>
            <a:ext cx="4026463" cy="3646575"/>
          </a:xfrm>
        </p:spPr>
        <p:txBody>
          <a:bodyPr/>
          <a:lstStyle/>
          <a:p>
            <a:pPr algn="r" rtl="1"/>
            <a:r>
              <a:rPr lang="he-IL" dirty="0">
                <a:latin typeface="Tahoma" panose="020B0604030504040204" pitchFamily="34" charset="0"/>
                <a:ea typeface="Tahoma" panose="020B0604030504040204" pitchFamily="34" charset="0"/>
                <a:cs typeface="Tahoma" panose="020B0604030504040204" pitchFamily="34" charset="0"/>
              </a:rPr>
              <a:t>בדקו את מידת השפעותיהם הטיפוליות של  </a:t>
            </a:r>
            <a:r>
              <a:rPr lang="en-US" dirty="0">
                <a:latin typeface="Tahoma" panose="020B0604030504040204" pitchFamily="34" charset="0"/>
                <a:ea typeface="Tahoma" panose="020B0604030504040204" pitchFamily="34" charset="0"/>
                <a:cs typeface="Tahoma" panose="020B0604030504040204" pitchFamily="34" charset="0"/>
              </a:rPr>
              <a:t>PEMF</a:t>
            </a:r>
            <a:r>
              <a:rPr lang="he-IL" dirty="0">
                <a:latin typeface="Tahoma" panose="020B0604030504040204" pitchFamily="34" charset="0"/>
                <a:ea typeface="Tahoma" panose="020B0604030504040204" pitchFamily="34" charset="0"/>
                <a:cs typeface="Tahoma" panose="020B0604030504040204" pitchFamily="34" charset="0"/>
              </a:rPr>
              <a:t> במגוון תחומים, כולל:</a:t>
            </a:r>
          </a:p>
          <a:p>
            <a:pPr marL="342900" indent="-342900" algn="r" rtl="1">
              <a:buSzPct val="100000"/>
              <a:buFont typeface="Wingdings" panose="05000000000000000000" pitchFamily="2" charset="2"/>
              <a:buChar char="Û"/>
            </a:pPr>
            <a:r>
              <a:rPr lang="he-IL" b="1" dirty="0">
                <a:latin typeface="Tahoma" panose="020B0604030504040204" pitchFamily="34" charset="0"/>
                <a:ea typeface="Tahoma" panose="020B0604030504040204" pitchFamily="34" charset="0"/>
                <a:cs typeface="Tahoma" panose="020B0604030504040204" pitchFamily="34" charset="0"/>
              </a:rPr>
              <a:t> הקלת /</a:t>
            </a:r>
            <a:r>
              <a:rPr lang="he-IL" b="1" u="sng" dirty="0">
                <a:solidFill>
                  <a:srgbClr val="FF0000"/>
                </a:solidFill>
                <a:latin typeface="Tahoma" panose="020B0604030504040204" pitchFamily="34" charset="0"/>
                <a:ea typeface="Tahoma" panose="020B0604030504040204" pitchFamily="34" charset="0"/>
                <a:cs typeface="Tahoma" panose="020B0604030504040204" pitchFamily="34" charset="0"/>
              </a:rPr>
              <a:t>ריפוי</a:t>
            </a:r>
            <a:r>
              <a:rPr lang="he-IL" b="1" dirty="0">
                <a:latin typeface="Tahoma" panose="020B0604030504040204" pitchFamily="34" charset="0"/>
                <a:ea typeface="Tahoma" panose="020B0604030504040204" pitchFamily="34" charset="0"/>
                <a:cs typeface="Tahoma" panose="020B0604030504040204" pitchFamily="34" charset="0"/>
              </a:rPr>
              <a:t> מכאבים</a:t>
            </a: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lgn="r" rtl="1">
              <a:buSzPct val="100000"/>
              <a:buFont typeface="Wingdings" panose="05000000000000000000" pitchFamily="2" charset="2"/>
              <a:buChar char="Û"/>
            </a:pPr>
            <a:r>
              <a:rPr lang="he-IL" b="1" dirty="0">
                <a:latin typeface="Tahoma" panose="020B0604030504040204" pitchFamily="34" charset="0"/>
                <a:ea typeface="Tahoma" panose="020B0604030504040204" pitchFamily="34" charset="0"/>
                <a:cs typeface="Tahoma" panose="020B0604030504040204" pitchFamily="34" charset="0"/>
              </a:rPr>
              <a:t>ריפוי/איחוי  פצעים</a:t>
            </a: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lgn="r" rtl="1">
              <a:buSzPct val="100000"/>
              <a:buFont typeface="Wingdings" panose="05000000000000000000" pitchFamily="2" charset="2"/>
              <a:buChar char="Û"/>
            </a:pPr>
            <a:r>
              <a:rPr lang="he-IL" b="1" dirty="0">
                <a:latin typeface="Tahoma" panose="020B0604030504040204" pitchFamily="34" charset="0"/>
                <a:ea typeface="Tahoma" panose="020B0604030504040204" pitchFamily="34" charset="0"/>
                <a:cs typeface="Tahoma" panose="020B0604030504040204" pitchFamily="34" charset="0"/>
              </a:rPr>
              <a:t>בריאות העצם/שברים </a:t>
            </a:r>
          </a:p>
          <a:p>
            <a:pPr marL="342900" indent="-342900" algn="r" rtl="1">
              <a:buSzPct val="100000"/>
              <a:buFont typeface="Wingdings" panose="05000000000000000000" pitchFamily="2" charset="2"/>
              <a:buChar char="Û"/>
            </a:pPr>
            <a:r>
              <a:rPr lang="he-IL" b="1" dirty="0">
                <a:latin typeface="Tahoma" panose="020B0604030504040204" pitchFamily="34" charset="0"/>
                <a:ea typeface="Tahoma" panose="020B0604030504040204" pitchFamily="34" charset="0"/>
                <a:cs typeface="Tahoma" panose="020B0604030504040204" pitchFamily="34" charset="0"/>
              </a:rPr>
              <a:t>הפרעות נוירולוגיות</a:t>
            </a: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lgn="r" rtl="1">
              <a:buSzPct val="100000"/>
              <a:buFont typeface="Wingdings" panose="05000000000000000000" pitchFamily="2" charset="2"/>
              <a:buChar char="Û"/>
            </a:pPr>
            <a:r>
              <a:rPr lang="he-IL" b="1" dirty="0">
                <a:latin typeface="Tahoma" panose="020B0604030504040204" pitchFamily="34" charset="0"/>
                <a:ea typeface="Tahoma" panose="020B0604030504040204" pitchFamily="34" charset="0"/>
                <a:cs typeface="Tahoma" panose="020B0604030504040204" pitchFamily="34" charset="0"/>
              </a:rPr>
              <a:t>רפואת ספורט </a:t>
            </a:r>
          </a:p>
          <a:p>
            <a:pPr marL="342900" indent="-342900" algn="r" rtl="1">
              <a:buSzPct val="100000"/>
              <a:buFont typeface="Wingdings" panose="05000000000000000000" pitchFamily="2" charset="2"/>
              <a:buChar char="Û"/>
            </a:pPr>
            <a:r>
              <a:rPr lang="he-IL" dirty="0">
                <a:latin typeface="Tahoma" panose="020B0604030504040204" pitchFamily="34" charset="0"/>
                <a:ea typeface="Tahoma" panose="020B0604030504040204" pitchFamily="34" charset="0"/>
                <a:cs typeface="Tahoma" panose="020B0604030504040204" pitchFamily="34" charset="0"/>
              </a:rPr>
              <a:t>גריאטריה</a:t>
            </a:r>
          </a:p>
          <a:p>
            <a:pPr marL="342900" indent="-342900" algn="r" rtl="1">
              <a:buSzPct val="100000"/>
              <a:buFont typeface="Wingdings" panose="05000000000000000000" pitchFamily="2" charset="2"/>
              <a:buChar char="Û"/>
            </a:pPr>
            <a:r>
              <a:rPr lang="he-IL" dirty="0">
                <a:latin typeface="Tahoma" panose="020B0604030504040204" pitchFamily="34" charset="0"/>
                <a:ea typeface="Tahoma" panose="020B0604030504040204" pitchFamily="34" charset="0"/>
                <a:cs typeface="Tahoma" panose="020B0604030504040204" pitchFamily="34" charset="0"/>
              </a:rPr>
              <a:t>זיקפה</a:t>
            </a:r>
          </a:p>
          <a:p>
            <a:pPr marL="342900" indent="-342900" algn="r" rtl="1">
              <a:buSzPct val="100000"/>
              <a:buFont typeface="Wingdings" panose="05000000000000000000" pitchFamily="2" charset="2"/>
              <a:buChar char="Û"/>
            </a:pPr>
            <a:r>
              <a:rPr lang="he-IL" dirty="0">
                <a:latin typeface="Tahoma" panose="020B0604030504040204" pitchFamily="34" charset="0"/>
                <a:ea typeface="Tahoma" panose="020B0604030504040204" pitchFamily="34" charset="0"/>
                <a:cs typeface="Tahoma" panose="020B0604030504040204" pitchFamily="34" charset="0"/>
              </a:rPr>
              <a:t>בצקות</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PEMF Therapy | Serenity Salt Spa | Forest Hill">
            <a:extLst>
              <a:ext uri="{FF2B5EF4-FFF2-40B4-BE49-F238E27FC236}">
                <a16:creationId xmlns:a16="http://schemas.microsoft.com/office/drawing/2014/main" id="{9166F3A0-519B-A296-D209-F63E13377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584" y="1988597"/>
            <a:ext cx="6840639" cy="3879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25517038-7F7C-C3A5-B616-787A40269EED}"/>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978161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חץ: מחומש 5">
            <a:extLst>
              <a:ext uri="{FF2B5EF4-FFF2-40B4-BE49-F238E27FC236}">
                <a16:creationId xmlns:a16="http://schemas.microsoft.com/office/drawing/2014/main" id="{D11AAD3A-8CBF-435E-6FEA-3A0F3B66C42C}"/>
              </a:ext>
            </a:extLst>
          </p:cNvPr>
          <p:cNvSpPr/>
          <p:nvPr/>
        </p:nvSpPr>
        <p:spPr>
          <a:xfrm flipH="1">
            <a:off x="7982966" y="863949"/>
            <a:ext cx="4209033"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1BB1FDE7-3F90-9864-A5C7-2BCFB175A7CA}"/>
              </a:ext>
            </a:extLst>
          </p:cNvPr>
          <p:cNvSpPr>
            <a:spLocks noGrp="1"/>
          </p:cNvSpPr>
          <p:nvPr>
            <p:ph type="title"/>
          </p:nvPr>
        </p:nvSpPr>
        <p:spPr>
          <a:xfrm>
            <a:off x="466808" y="367222"/>
            <a:ext cx="3701988" cy="816102"/>
          </a:xfrm>
        </p:spPr>
        <p:txBody>
          <a:bodyPr/>
          <a:lstStyle/>
          <a:p>
            <a:pPr algn="ctr" rtl="1"/>
            <a:r>
              <a:rPr lang="he-IL"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1242875" y="1718557"/>
            <a:ext cx="9277164" cy="1197842"/>
          </a:xfrm>
        </p:spPr>
        <p:txBody>
          <a:bodyPr anchor="t"/>
          <a:lstStyle/>
          <a:p>
            <a:pPr algn="r" rtl="1"/>
            <a:r>
              <a:rPr lang="he-IL" sz="2400" dirty="0">
                <a:latin typeface="Tahoma" panose="020B0604030504040204" pitchFamily="34" charset="0"/>
                <a:ea typeface="Tahoma" panose="020B0604030504040204" pitchFamily="34" charset="0"/>
                <a:cs typeface="Tahoma" panose="020B0604030504040204" pitchFamily="34" charset="0"/>
              </a:rPr>
              <a:t>טיפול ב-</a:t>
            </a:r>
            <a:r>
              <a:rPr lang="en-GB" sz="2400" dirty="0">
                <a:latin typeface="Tahoma" panose="020B0604030504040204" pitchFamily="34" charset="0"/>
                <a:ea typeface="Tahoma" panose="020B0604030504040204" pitchFamily="34" charset="0"/>
                <a:cs typeface="Tahoma" panose="020B0604030504040204" pitchFamily="34" charset="0"/>
              </a:rPr>
              <a:t>PEMF </a:t>
            </a:r>
            <a:r>
              <a:rPr lang="he-IL" sz="2400" dirty="0">
                <a:latin typeface="Tahoma" panose="020B0604030504040204" pitchFamily="34" charset="0"/>
                <a:ea typeface="Tahoma" panose="020B0604030504040204" pitchFamily="34" charset="0"/>
                <a:cs typeface="Tahoma" panose="020B0604030504040204" pitchFamily="34" charset="0"/>
              </a:rPr>
              <a:t> שימש להקלת כאבים הקשורים למצבים כמו: כאבי גב כרוניים,בלט/פריצות דיסק אוסטאוארתריטיס ופיברומיאלגיה.</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PEMF Therapy – Cure for Your Back Pain | Recovery Systems">
            <a:extLst>
              <a:ext uri="{FF2B5EF4-FFF2-40B4-BE49-F238E27FC236}">
                <a16:creationId xmlns:a16="http://schemas.microsoft.com/office/drawing/2014/main" id="{3C47D490-7A59-0ECD-D59E-1ED984D46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214" y="3155164"/>
            <a:ext cx="7516160" cy="28537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5B37D3F4-F965-AE89-518A-A1F319D94792}"/>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תיבת טקסט 3">
            <a:extLst>
              <a:ext uri="{FF2B5EF4-FFF2-40B4-BE49-F238E27FC236}">
                <a16:creationId xmlns:a16="http://schemas.microsoft.com/office/drawing/2014/main" id="{466D701A-7C0B-60B2-32C7-46369B4E3240}"/>
              </a:ext>
            </a:extLst>
          </p:cNvPr>
          <p:cNvSpPr txBox="1"/>
          <p:nvPr/>
        </p:nvSpPr>
        <p:spPr>
          <a:xfrm>
            <a:off x="8680611" y="863949"/>
            <a:ext cx="2840842" cy="861774"/>
          </a:xfrm>
          <a:prstGeom prst="rect">
            <a:avLst/>
          </a:prstGeom>
          <a:noFill/>
        </p:spPr>
        <p:txBody>
          <a:bodyPr wrap="none" rtlCol="1">
            <a:spAutoFit/>
          </a:bodyPr>
          <a:lstStyle/>
          <a:p>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הקלת כאבים</a:t>
            </a:r>
          </a:p>
          <a:p>
            <a:endParaRPr lang="he-IL" dirty="0"/>
          </a:p>
        </p:txBody>
      </p:sp>
      <p:sp>
        <p:nvSpPr>
          <p:cNvPr id="5" name="תיבת טקסט 4">
            <a:extLst>
              <a:ext uri="{FF2B5EF4-FFF2-40B4-BE49-F238E27FC236}">
                <a16:creationId xmlns:a16="http://schemas.microsoft.com/office/drawing/2014/main" id="{939EE4FA-F774-9E88-DF4E-DBC435B7F875}"/>
              </a:ext>
            </a:extLst>
          </p:cNvPr>
          <p:cNvSpPr txBox="1"/>
          <p:nvPr/>
        </p:nvSpPr>
        <p:spPr>
          <a:xfrm>
            <a:off x="2038263" y="5516280"/>
            <a:ext cx="7558111" cy="1015663"/>
          </a:xfrm>
          <a:prstGeom prst="rect">
            <a:avLst/>
          </a:prstGeom>
          <a:noFill/>
        </p:spPr>
        <p:txBody>
          <a:bodyPr wrap="square" rtlCol="1">
            <a:spAutoFit/>
          </a:bodyPr>
          <a:lstStyle/>
          <a:p>
            <a:pPr algn="r" rtl="1">
              <a:buFont typeface="Arial" panose="020B0604020202020204" pitchFamily="34" charset="0"/>
              <a:buChar char="•"/>
            </a:pPr>
            <a:endParaRPr lang="en-US" sz="1200" dirty="0"/>
          </a:p>
          <a:p>
            <a:pPr>
              <a:buFont typeface="Arial" panose="020B0604020202020204" pitchFamily="34" charset="0"/>
              <a:buChar char="•"/>
            </a:pPr>
            <a:r>
              <a:rPr lang="en-GB" sz="1200" dirty="0"/>
              <a:t>Yang, </a:t>
            </a:r>
            <a:r>
              <a:rPr lang="en-GB" sz="1200" dirty="0" err="1"/>
              <a:t>Xiaotian</a:t>
            </a:r>
            <a:r>
              <a:rPr lang="en-GB" sz="1200" dirty="0"/>
              <a:t>, et al. "Effects of pulsed electromagnetic field therapy on pain, stiffness, physical function, and quality of life in patients with osteoarthritis: a systematic review and meta-analysis of randomized placebo-controlled trials." Physical therapy 100.7 (2020): 1118-1131.</a:t>
            </a:r>
            <a:endParaRPr lang="he-IL" sz="1200" dirty="0"/>
          </a:p>
          <a:p>
            <a:endParaRPr lang="he-IL" sz="1200" dirty="0"/>
          </a:p>
        </p:txBody>
      </p:sp>
    </p:spTree>
    <p:extLst>
      <p:ext uri="{BB962C8B-B14F-4D97-AF65-F5344CB8AC3E}">
        <p14:creationId xmlns:p14="http://schemas.microsoft.com/office/powerpoint/2010/main" val="473738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1443185" y="1725723"/>
            <a:ext cx="9300542" cy="861774"/>
          </a:xfrm>
        </p:spPr>
        <p:txBody>
          <a:bodyPr anchor="t"/>
          <a:lstStyle/>
          <a:p>
            <a:pPr algn="r" rtl="1"/>
            <a:r>
              <a:rPr lang="he-IL" sz="2400" dirty="0">
                <a:latin typeface="Tahoma" panose="020B0604030504040204" pitchFamily="34" charset="0"/>
                <a:ea typeface="Tahoma" panose="020B0604030504040204" pitchFamily="34" charset="0"/>
                <a:cs typeface="Tahoma" panose="020B0604030504040204" pitchFamily="34" charset="0"/>
              </a:rPr>
              <a:t>מחקרים מצביעים על כך ש-</a:t>
            </a:r>
            <a:r>
              <a:rPr lang="en-GB" sz="2400" dirty="0">
                <a:latin typeface="Tahoma" panose="020B0604030504040204" pitchFamily="34" charset="0"/>
                <a:ea typeface="Tahoma" panose="020B0604030504040204" pitchFamily="34" charset="0"/>
                <a:cs typeface="Tahoma" panose="020B0604030504040204" pitchFamily="34" charset="0"/>
              </a:rPr>
              <a:t>PEMF </a:t>
            </a:r>
            <a:r>
              <a:rPr lang="he-IL" sz="2400" dirty="0">
                <a:latin typeface="Tahoma" panose="020B0604030504040204" pitchFamily="34" charset="0"/>
                <a:ea typeface="Tahoma" panose="020B0604030504040204" pitchFamily="34" charset="0"/>
                <a:cs typeface="Tahoma" panose="020B0604030504040204" pitchFamily="34" charset="0"/>
              </a:rPr>
              <a:t> מאיץ את ריפוי פצעי-סכרת/לחץ על-ידי קידום התחדשות רקמות והפחתת דלקת.</a:t>
            </a:r>
          </a:p>
          <a:p>
            <a:pPr algn="r" rtl="1">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Fig 1">
            <a:extLst>
              <a:ext uri="{FF2B5EF4-FFF2-40B4-BE49-F238E27FC236}">
                <a16:creationId xmlns:a16="http://schemas.microsoft.com/office/drawing/2014/main" id="{2CF99848-E2FB-7E63-52A6-E0C6C5590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114" y="2764930"/>
            <a:ext cx="6580519" cy="28815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D488C553-6095-259B-6546-E66361C764AF}"/>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6" name="חץ: מחומש 5">
            <a:extLst>
              <a:ext uri="{FF2B5EF4-FFF2-40B4-BE49-F238E27FC236}">
                <a16:creationId xmlns:a16="http://schemas.microsoft.com/office/drawing/2014/main" id="{9F09F2DC-CF0E-B2F9-AAD8-D25423CE76DA}"/>
              </a:ext>
            </a:extLst>
          </p:cNvPr>
          <p:cNvSpPr/>
          <p:nvPr/>
        </p:nvSpPr>
        <p:spPr>
          <a:xfrm flipH="1">
            <a:off x="7982966" y="863949"/>
            <a:ext cx="4209033"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E7B87697-265C-B213-AF59-2B0CF3F556A4}"/>
              </a:ext>
            </a:extLst>
          </p:cNvPr>
          <p:cNvSpPr>
            <a:spLocks noGrp="1"/>
          </p:cNvSpPr>
          <p:nvPr>
            <p:ph type="title"/>
          </p:nvPr>
        </p:nvSpPr>
        <p:spPr>
          <a:xfrm>
            <a:off x="466808" y="367222"/>
            <a:ext cx="3701988" cy="816102"/>
          </a:xfrm>
        </p:spPr>
        <p:txBody>
          <a:bodyPr/>
          <a:lstStyle/>
          <a:p>
            <a:pPr algn="ctr" rtl="1"/>
            <a:r>
              <a:rPr lang="he-IL"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8">
            <a:extLst>
              <a:ext uri="{FF2B5EF4-FFF2-40B4-BE49-F238E27FC236}">
                <a16:creationId xmlns:a16="http://schemas.microsoft.com/office/drawing/2014/main" id="{AE83FB8B-279B-84FE-A594-A172D88E71C5}"/>
              </a:ext>
            </a:extLst>
          </p:cNvPr>
          <p:cNvSpPr txBox="1"/>
          <p:nvPr/>
        </p:nvSpPr>
        <p:spPr>
          <a:xfrm>
            <a:off x="8680611" y="863949"/>
            <a:ext cx="2590774" cy="861774"/>
          </a:xfrm>
          <a:prstGeom prst="rect">
            <a:avLst/>
          </a:prstGeom>
          <a:noFill/>
        </p:spPr>
        <p:txBody>
          <a:bodyPr wrap="none" rtlCol="1">
            <a:spAutoFit/>
          </a:bodyPr>
          <a:lstStyle/>
          <a:p>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ריפוי פצעים</a:t>
            </a:r>
          </a:p>
          <a:p>
            <a:endParaRPr lang="he-IL" dirty="0"/>
          </a:p>
        </p:txBody>
      </p:sp>
      <p:sp>
        <p:nvSpPr>
          <p:cNvPr id="10" name="Text Placeholder 2">
            <a:extLst>
              <a:ext uri="{FF2B5EF4-FFF2-40B4-BE49-F238E27FC236}">
                <a16:creationId xmlns:a16="http://schemas.microsoft.com/office/drawing/2014/main" id="{B2A1C73A-B19A-B059-5B48-462C5227AC6B}"/>
              </a:ext>
            </a:extLst>
          </p:cNvPr>
          <p:cNvSpPr txBox="1">
            <a:spLocks/>
          </p:cNvSpPr>
          <p:nvPr/>
        </p:nvSpPr>
        <p:spPr>
          <a:xfrm>
            <a:off x="2590113" y="5823912"/>
            <a:ext cx="6580520" cy="666866"/>
          </a:xfrm>
          <a:prstGeom prst="rect">
            <a:avLst/>
          </a:prstGeom>
        </p:spPr>
        <p:txBody>
          <a:bodyPr vert="horz" lIns="91440" tIns="45720" rIns="91440" bIns="45720" rtlCol="0" anchor="t">
            <a:noAutofit/>
          </a:bodyPr>
          <a:lstStyle>
            <a:lvl1pPr marL="0" indent="0" algn="r" defTabSz="457200" rtl="1" eaLnBrk="1" latinLnBrk="0" hangingPunct="1">
              <a:spcBef>
                <a:spcPct val="20000"/>
              </a:spcBef>
              <a:spcAft>
                <a:spcPts val="600"/>
              </a:spcAft>
              <a:buClr>
                <a:schemeClr val="tx1"/>
              </a:buClr>
              <a:buSzPct val="80000"/>
              <a:buFont typeface="Wingdings 3" panose="05040102010807070707" pitchFamily="18" charset="2"/>
              <a:buNone/>
              <a:defRPr sz="2200" b="1" kern="1200" cap="none">
                <a:solidFill>
                  <a:schemeClr val="tx1">
                    <a:lumMod val="75000"/>
                    <a:lumOff val="25000"/>
                  </a:schemeClr>
                </a:solidFill>
                <a:effectLst/>
                <a:latin typeface="+mn-lt"/>
                <a:ea typeface="Roboto" panose="02000000000000000000" pitchFamily="2" charset="0"/>
                <a:cs typeface="Roboto" panose="02000000000000000000" pitchFamily="2" charset="0"/>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l"/>
            <a:r>
              <a:rPr lang="en-GB" sz="1200" b="0" dirty="0"/>
              <a:t>Choi, Harry MC, et al. "Effects of pulsed electromagnetic field (PEMF) on the tensile biomechanical properties of diabetic wounds at different phases of healing." </a:t>
            </a:r>
            <a:r>
              <a:rPr lang="en-GB" sz="1200" b="0" dirty="0" err="1"/>
              <a:t>PLoS</a:t>
            </a:r>
            <a:r>
              <a:rPr lang="en-GB" sz="1200" b="0" dirty="0"/>
              <a:t> One 13.1 (2018): e0191074.</a:t>
            </a:r>
            <a:endParaRPr lang="he-IL" sz="1200" b="0" dirty="0"/>
          </a:p>
        </p:txBody>
      </p:sp>
    </p:spTree>
    <p:extLst>
      <p:ext uri="{BB962C8B-B14F-4D97-AF65-F5344CB8AC3E}">
        <p14:creationId xmlns:p14="http://schemas.microsoft.com/office/powerpoint/2010/main" val="1265415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1567330" y="2684338"/>
            <a:ext cx="3988091" cy="1866845"/>
          </a:xfrm>
        </p:spPr>
        <p:txBody>
          <a:bodyPr anchor="t"/>
          <a:lstStyle/>
          <a:p>
            <a:pPr algn="r" rtl="1"/>
            <a:r>
              <a:rPr lang="he-IL" sz="2400" dirty="0">
                <a:latin typeface="Tahoma" panose="020B0604030504040204" pitchFamily="34" charset="0"/>
                <a:ea typeface="Tahoma" panose="020B0604030504040204" pitchFamily="34" charset="0"/>
                <a:cs typeface="Tahoma" panose="020B0604030504040204" pitchFamily="34" charset="0"/>
              </a:rPr>
              <a:t>נחקרו השפעותיהם הפוטנציאליות של </a:t>
            </a:r>
            <a:r>
              <a:rPr lang="en-GB" sz="2400" dirty="0">
                <a:latin typeface="Tahoma" panose="020B0604030504040204" pitchFamily="34" charset="0"/>
                <a:ea typeface="Tahoma" panose="020B0604030504040204" pitchFamily="34" charset="0"/>
                <a:cs typeface="Tahoma" panose="020B0604030504040204" pitchFamily="34" charset="0"/>
              </a:rPr>
              <a:t>PEMF </a:t>
            </a:r>
            <a:r>
              <a:rPr lang="he-IL" sz="2400" dirty="0">
                <a:latin typeface="Tahoma" panose="020B0604030504040204" pitchFamily="34" charset="0"/>
                <a:ea typeface="Tahoma" panose="020B0604030504040204" pitchFamily="34" charset="0"/>
                <a:cs typeface="Tahoma" panose="020B0604030504040204" pitchFamily="34" charset="0"/>
              </a:rPr>
              <a:t> לשיפור צפיפות העצם והפחתת הסיכון לאוסטאופורוזיס.</a:t>
            </a:r>
          </a:p>
        </p:txBody>
      </p:sp>
      <p:pic>
        <p:nvPicPr>
          <p:cNvPr id="10242" name="Picture 2" descr="Learn how PEMF therapy works to repair bone damage and soft tissues">
            <a:extLst>
              <a:ext uri="{FF2B5EF4-FFF2-40B4-BE49-F238E27FC236}">
                <a16:creationId xmlns:a16="http://schemas.microsoft.com/office/drawing/2014/main" id="{34753229-2EA1-0046-7177-3CA509625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902" y="1799633"/>
            <a:ext cx="5274469" cy="39558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CF9E4823-D4E3-781A-6E90-A125082EEECD}"/>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6" name="חץ: מחומש 5">
            <a:extLst>
              <a:ext uri="{FF2B5EF4-FFF2-40B4-BE49-F238E27FC236}">
                <a16:creationId xmlns:a16="http://schemas.microsoft.com/office/drawing/2014/main" id="{725B8FAA-44D8-FFE5-7558-4D98A51A7BEE}"/>
              </a:ext>
            </a:extLst>
          </p:cNvPr>
          <p:cNvSpPr/>
          <p:nvPr/>
        </p:nvSpPr>
        <p:spPr>
          <a:xfrm flipH="1">
            <a:off x="7982966" y="863949"/>
            <a:ext cx="4209033"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7386C965-507E-F6E2-2C93-E97DF5408773}"/>
              </a:ext>
            </a:extLst>
          </p:cNvPr>
          <p:cNvSpPr>
            <a:spLocks noGrp="1"/>
          </p:cNvSpPr>
          <p:nvPr>
            <p:ph type="title"/>
          </p:nvPr>
        </p:nvSpPr>
        <p:spPr>
          <a:xfrm>
            <a:off x="466808" y="367222"/>
            <a:ext cx="3701988" cy="816102"/>
          </a:xfrm>
        </p:spPr>
        <p:txBody>
          <a:bodyPr/>
          <a:lstStyle/>
          <a:p>
            <a:pPr algn="ctr" rtl="1"/>
            <a:r>
              <a:rPr lang="he-IL"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8">
            <a:extLst>
              <a:ext uri="{FF2B5EF4-FFF2-40B4-BE49-F238E27FC236}">
                <a16:creationId xmlns:a16="http://schemas.microsoft.com/office/drawing/2014/main" id="{2FB19042-5F3D-669E-A1C6-CDA3DFCDCF66}"/>
              </a:ext>
            </a:extLst>
          </p:cNvPr>
          <p:cNvSpPr txBox="1"/>
          <p:nvPr/>
        </p:nvSpPr>
        <p:spPr>
          <a:xfrm>
            <a:off x="8680611" y="863949"/>
            <a:ext cx="2844048" cy="584775"/>
          </a:xfrm>
          <a:prstGeom prst="rect">
            <a:avLst/>
          </a:prstGeom>
          <a:noFill/>
        </p:spPr>
        <p:txBody>
          <a:bodyPr wrap="none" rtlCol="1">
            <a:spAutoFit/>
          </a:bodyPr>
          <a:lstStyle/>
          <a:p>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בריאת העצם</a:t>
            </a:r>
            <a:endParaRPr lang="he-IL" dirty="0"/>
          </a:p>
        </p:txBody>
      </p:sp>
      <p:sp>
        <p:nvSpPr>
          <p:cNvPr id="10" name="Text Placeholder 2">
            <a:extLst>
              <a:ext uri="{FF2B5EF4-FFF2-40B4-BE49-F238E27FC236}">
                <a16:creationId xmlns:a16="http://schemas.microsoft.com/office/drawing/2014/main" id="{556D51B3-02AD-5D5F-54AD-2549FB331296}"/>
              </a:ext>
            </a:extLst>
          </p:cNvPr>
          <p:cNvSpPr txBox="1">
            <a:spLocks/>
          </p:cNvSpPr>
          <p:nvPr/>
        </p:nvSpPr>
        <p:spPr>
          <a:xfrm>
            <a:off x="1828800" y="5854586"/>
            <a:ext cx="9294920" cy="636192"/>
          </a:xfrm>
          <a:prstGeom prst="rect">
            <a:avLst/>
          </a:prstGeom>
        </p:spPr>
        <p:txBody>
          <a:bodyPr vert="horz" lIns="91440" tIns="45720" rIns="91440" bIns="45720" rtlCol="0" anchor="t">
            <a:noAutofit/>
          </a:bodyPr>
          <a:lstStyle>
            <a:lvl1pPr marL="0" indent="0" algn="r" defTabSz="457200" rtl="1" eaLnBrk="1" latinLnBrk="0" hangingPunct="1">
              <a:spcBef>
                <a:spcPct val="20000"/>
              </a:spcBef>
              <a:spcAft>
                <a:spcPts val="600"/>
              </a:spcAft>
              <a:buClr>
                <a:schemeClr val="tx1"/>
              </a:buClr>
              <a:buSzPct val="80000"/>
              <a:buFont typeface="Wingdings 3" panose="05040102010807070707" pitchFamily="18" charset="2"/>
              <a:buNone/>
              <a:defRPr sz="2200" b="1" kern="1200" cap="none">
                <a:solidFill>
                  <a:schemeClr val="tx1">
                    <a:lumMod val="75000"/>
                    <a:lumOff val="25000"/>
                  </a:schemeClr>
                </a:solidFill>
                <a:effectLst/>
                <a:latin typeface="+mn-lt"/>
                <a:ea typeface="Roboto" panose="02000000000000000000" pitchFamily="2" charset="0"/>
                <a:cs typeface="Roboto" panose="02000000000000000000" pitchFamily="2" charset="0"/>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l" rtl="0"/>
            <a:r>
              <a:rPr lang="en-GB" sz="1200" b="0" dirty="0" err="1">
                <a:latin typeface="Tahoma" panose="020B0604030504040204" pitchFamily="34" charset="0"/>
                <a:ea typeface="Tahoma" panose="020B0604030504040204" pitchFamily="34" charset="0"/>
                <a:cs typeface="Tahoma" panose="020B0604030504040204" pitchFamily="34" charset="0"/>
              </a:rPr>
              <a:t>Diniz</a:t>
            </a:r>
            <a:r>
              <a:rPr lang="en-GB" sz="1200" b="0" dirty="0">
                <a:latin typeface="Tahoma" panose="020B0604030504040204" pitchFamily="34" charset="0"/>
                <a:ea typeface="Tahoma" panose="020B0604030504040204" pitchFamily="34" charset="0"/>
                <a:cs typeface="Tahoma" panose="020B0604030504040204" pitchFamily="34" charset="0"/>
              </a:rPr>
              <a:t>, Pericles, et al. "Effects of pulsed electromagnetic field (PEMF) stimulation on bone tissue like formation are dependent on the maturation stages of the osteoblasts." </a:t>
            </a:r>
            <a:r>
              <a:rPr lang="en-GB" sz="1200" b="0" dirty="0" err="1">
                <a:latin typeface="Tahoma" panose="020B0604030504040204" pitchFamily="34" charset="0"/>
                <a:ea typeface="Tahoma" panose="020B0604030504040204" pitchFamily="34" charset="0"/>
                <a:cs typeface="Tahoma" panose="020B0604030504040204" pitchFamily="34" charset="0"/>
              </a:rPr>
              <a:t>Bioelectromagnetics</a:t>
            </a:r>
            <a:r>
              <a:rPr lang="en-GB" sz="1200" b="0" dirty="0">
                <a:latin typeface="Tahoma" panose="020B0604030504040204" pitchFamily="34" charset="0"/>
                <a:ea typeface="Tahoma" panose="020B0604030504040204" pitchFamily="34" charset="0"/>
                <a:cs typeface="Tahoma" panose="020B0604030504040204" pitchFamily="34" charset="0"/>
              </a:rPr>
              <a:t>: Journal of the </a:t>
            </a:r>
            <a:r>
              <a:rPr lang="en-GB" sz="1200" b="0" dirty="0" err="1">
                <a:latin typeface="Tahoma" panose="020B0604030504040204" pitchFamily="34" charset="0"/>
                <a:ea typeface="Tahoma" panose="020B0604030504040204" pitchFamily="34" charset="0"/>
                <a:cs typeface="Tahoma" panose="020B0604030504040204" pitchFamily="34" charset="0"/>
              </a:rPr>
              <a:t>Bioelectromagnetics</a:t>
            </a:r>
            <a:r>
              <a:rPr lang="en-GB" sz="1200" b="0" dirty="0">
                <a:latin typeface="Tahoma" panose="020B0604030504040204" pitchFamily="34" charset="0"/>
                <a:ea typeface="Tahoma" panose="020B0604030504040204" pitchFamily="34" charset="0"/>
                <a:cs typeface="Tahoma" panose="020B0604030504040204" pitchFamily="34" charset="0"/>
              </a:rPr>
              <a:t> Society, The Society for Physical Regulation in Biology and Medicine, The European </a:t>
            </a:r>
            <a:r>
              <a:rPr lang="en-GB" sz="1200" b="0" dirty="0" err="1">
                <a:latin typeface="Tahoma" panose="020B0604030504040204" pitchFamily="34" charset="0"/>
                <a:ea typeface="Tahoma" panose="020B0604030504040204" pitchFamily="34" charset="0"/>
                <a:cs typeface="Tahoma" panose="020B0604030504040204" pitchFamily="34" charset="0"/>
              </a:rPr>
              <a:t>Bioelectromagnetics</a:t>
            </a:r>
            <a:r>
              <a:rPr lang="en-GB" sz="1200" b="0" dirty="0">
                <a:latin typeface="Tahoma" panose="020B0604030504040204" pitchFamily="34" charset="0"/>
                <a:ea typeface="Tahoma" panose="020B0604030504040204" pitchFamily="34" charset="0"/>
                <a:cs typeface="Tahoma" panose="020B0604030504040204" pitchFamily="34" charset="0"/>
              </a:rPr>
              <a:t> Association 23.5 (2002): 398-405.</a:t>
            </a:r>
            <a:endParaRPr lang="he-IL" sz="12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6725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763480" y="1865376"/>
            <a:ext cx="4491810" cy="4435199"/>
          </a:xfrm>
        </p:spPr>
        <p:txBody>
          <a:bodyPr/>
          <a:lstStyle/>
          <a:p>
            <a:pPr algn="r" rtl="1"/>
            <a:r>
              <a:rPr lang="he-IL" sz="2400" dirty="0">
                <a:latin typeface="Tahoma" panose="020B0604030504040204" pitchFamily="34" charset="0"/>
                <a:ea typeface="Tahoma" panose="020B0604030504040204" pitchFamily="34" charset="0"/>
                <a:cs typeface="Tahoma" panose="020B0604030504040204" pitchFamily="34" charset="0"/>
              </a:rPr>
              <a:t>נחקרו השפעותיהם הפוטנציאליות של </a:t>
            </a:r>
            <a:r>
              <a:rPr lang="en-GB" sz="2400" dirty="0">
                <a:latin typeface="Tahoma" panose="020B0604030504040204" pitchFamily="34" charset="0"/>
                <a:ea typeface="Tahoma" panose="020B0604030504040204" pitchFamily="34" charset="0"/>
                <a:cs typeface="Tahoma" panose="020B0604030504040204" pitchFamily="34" charset="0"/>
              </a:rPr>
              <a:t>PEMF </a:t>
            </a:r>
            <a:r>
              <a:rPr lang="he-IL" sz="2400" dirty="0">
                <a:latin typeface="Tahoma" panose="020B0604030504040204" pitchFamily="34" charset="0"/>
                <a:ea typeface="Tahoma" panose="020B0604030504040204" pitchFamily="34" charset="0"/>
                <a:cs typeface="Tahoma" panose="020B0604030504040204" pitchFamily="34" charset="0"/>
              </a:rPr>
              <a:t>לטיפול במצבים כמו שבץ מוחי ופגיעה מוחית טראומטית.</a:t>
            </a:r>
          </a:p>
          <a:p>
            <a:pPr algn="r" rtl="1"/>
            <a:endParaRPr lang="en-US" dirty="0">
              <a:latin typeface="Tahoma" panose="020B0604030504040204" pitchFamily="34" charset="0"/>
              <a:ea typeface="Tahoma" panose="020B0604030504040204" pitchFamily="34" charset="0"/>
              <a:cs typeface="Tahoma" panose="020B0604030504040204" pitchFamily="34" charset="0"/>
            </a:endParaRPr>
          </a:p>
          <a:p>
            <a:pPr algn="l"/>
            <a:r>
              <a:rPr lang="en-GB" sz="1200" b="0" dirty="0"/>
              <a:t>Vincenzi, Fabrizio, et al. "Pulsed electromagnetic field exposure reduces hypoxia and inflammation damage in neuron‐like and microglial cells." Journal of Cellular Physiology 232.5 (2017): 1200-1208.</a:t>
            </a:r>
            <a:endParaRPr lang="he-IL" sz="1200" b="0" dirty="0"/>
          </a:p>
          <a:p>
            <a:pPr marL="0" indent="0" algn="r" defTabSz="914400" rtl="1" eaLnBrk="1" latinLnBrk="0" hangingPunct="1">
              <a:lnSpc>
                <a:spcPct val="90000"/>
              </a:lnSpc>
              <a:spcBef>
                <a:spcPts val="1000"/>
              </a:spcBef>
              <a:buFont typeface="Arial" panose="020B0604020202020204" pitchFamily="34" charset="0"/>
              <a:buNone/>
            </a:pPr>
            <a:endParaRPr lang="en-US" dirty="0"/>
          </a:p>
        </p:txBody>
      </p:sp>
      <p:pic>
        <p:nvPicPr>
          <p:cNvPr id="11266" name="Picture 2" descr="Benefits of Pulsed Electro-Magnetic Field (“PEMF”) Therapy – Acupuncture  Clinic for Back, Shoulder, Neck, Knee &amp; Nerve Pain Relief in New York">
            <a:extLst>
              <a:ext uri="{FF2B5EF4-FFF2-40B4-BE49-F238E27FC236}">
                <a16:creationId xmlns:a16="http://schemas.microsoft.com/office/drawing/2014/main" id="{E9AF92B6-B359-D7E7-AABD-C54CBA46C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83" y="1727600"/>
            <a:ext cx="4909344" cy="455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ECC996C4-A6B1-8FEA-FB1F-DB9EAEA428B2}"/>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6" name="חץ: מחומש 5">
            <a:extLst>
              <a:ext uri="{FF2B5EF4-FFF2-40B4-BE49-F238E27FC236}">
                <a16:creationId xmlns:a16="http://schemas.microsoft.com/office/drawing/2014/main" id="{D3640FC9-30C7-0CA5-4617-9B32D7409B36}"/>
              </a:ext>
            </a:extLst>
          </p:cNvPr>
          <p:cNvSpPr/>
          <p:nvPr/>
        </p:nvSpPr>
        <p:spPr>
          <a:xfrm flipH="1">
            <a:off x="7031115" y="863949"/>
            <a:ext cx="5160884"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F8EB9C20-318A-8129-3A37-51CEC8E5983C}"/>
              </a:ext>
            </a:extLst>
          </p:cNvPr>
          <p:cNvSpPr>
            <a:spLocks noGrp="1"/>
          </p:cNvSpPr>
          <p:nvPr>
            <p:ph type="title"/>
          </p:nvPr>
        </p:nvSpPr>
        <p:spPr>
          <a:xfrm>
            <a:off x="466808" y="367222"/>
            <a:ext cx="3701988" cy="816102"/>
          </a:xfrm>
        </p:spPr>
        <p:txBody>
          <a:bodyPr/>
          <a:lstStyle/>
          <a:p>
            <a:pPr algn="ctr" rtl="1"/>
            <a:r>
              <a:rPr lang="he-IL"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8">
            <a:extLst>
              <a:ext uri="{FF2B5EF4-FFF2-40B4-BE49-F238E27FC236}">
                <a16:creationId xmlns:a16="http://schemas.microsoft.com/office/drawing/2014/main" id="{25235715-F2DC-69DF-1092-65CAA0CA3AA3}"/>
              </a:ext>
            </a:extLst>
          </p:cNvPr>
          <p:cNvSpPr txBox="1"/>
          <p:nvPr/>
        </p:nvSpPr>
        <p:spPr>
          <a:xfrm>
            <a:off x="7627595" y="863949"/>
            <a:ext cx="4097597" cy="584775"/>
          </a:xfrm>
          <a:prstGeom prst="rect">
            <a:avLst/>
          </a:prstGeom>
          <a:noFill/>
        </p:spPr>
        <p:txBody>
          <a:bodyPr wrap="none" rtlCol="1">
            <a:spAutoFit/>
          </a:bodyPr>
          <a:lstStyle/>
          <a:p>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הפרעות נוירולוגיות</a:t>
            </a:r>
            <a:endParaRPr lang="he-IL" dirty="0"/>
          </a:p>
        </p:txBody>
      </p:sp>
    </p:spTree>
    <p:extLst>
      <p:ext uri="{BB962C8B-B14F-4D97-AF65-F5344CB8AC3E}">
        <p14:creationId xmlns:p14="http://schemas.microsoft.com/office/powerpoint/2010/main" val="296159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963989A-E69A-DD60-60FF-B3DDDBAC8999}"/>
              </a:ext>
            </a:extLst>
          </p:cNvPr>
          <p:cNvSpPr>
            <a:spLocks noGrp="1"/>
          </p:cNvSpPr>
          <p:nvPr>
            <p:ph type="body" sz="quarter" idx="13"/>
          </p:nvPr>
        </p:nvSpPr>
        <p:spPr>
          <a:xfrm>
            <a:off x="648070" y="2510889"/>
            <a:ext cx="5273335" cy="2806834"/>
          </a:xfrm>
        </p:spPr>
        <p:txBody>
          <a:bodyPr anchor="t"/>
          <a:lstStyle/>
          <a:p>
            <a:pPr algn="r" rtl="1"/>
            <a:r>
              <a:rPr lang="he-IL" dirty="0">
                <a:latin typeface="Tahoma" panose="020B0604030504040204" pitchFamily="34" charset="0"/>
                <a:ea typeface="Tahoma" panose="020B0604030504040204" pitchFamily="34" charset="0"/>
                <a:cs typeface="Tahoma" panose="020B0604030504040204" pitchFamily="34" charset="0"/>
              </a:rPr>
              <a:t>ספורטאים השתמשו בטיפול ב-</a:t>
            </a:r>
            <a:r>
              <a:rPr lang="en-GB" dirty="0">
                <a:latin typeface="Tahoma" panose="020B0604030504040204" pitchFamily="34" charset="0"/>
                <a:ea typeface="Tahoma" panose="020B0604030504040204" pitchFamily="34" charset="0"/>
                <a:cs typeface="Tahoma" panose="020B0604030504040204" pitchFamily="34" charset="0"/>
              </a:rPr>
              <a:t>PEMF </a:t>
            </a:r>
            <a:r>
              <a:rPr lang="he-IL" dirty="0">
                <a:latin typeface="Tahoma" panose="020B0604030504040204" pitchFamily="34" charset="0"/>
                <a:ea typeface="Tahoma" panose="020B0604030504040204" pitchFamily="34" charset="0"/>
                <a:cs typeface="Tahoma" panose="020B0604030504040204" pitchFamily="34" charset="0"/>
              </a:rPr>
              <a:t> כחלק מתוכניות השיקום וההחלמה שלהם כדי להפחית דלקת וקידום ריפוי.</a:t>
            </a:r>
          </a:p>
          <a:p>
            <a:pPr algn="r" rtl="1"/>
            <a:endParaRPr lang="en-US" sz="1200" b="0" dirty="0"/>
          </a:p>
          <a:p>
            <a:pPr algn="l">
              <a:buFont typeface="Arial" panose="020B0604020202020204" pitchFamily="34" charset="0"/>
              <a:buChar char="•"/>
            </a:pPr>
            <a:r>
              <a:rPr lang="en-GB" sz="1200" b="0" dirty="0" err="1"/>
              <a:t>Mazzotti</a:t>
            </a:r>
            <a:r>
              <a:rPr lang="en-GB" sz="1200" b="0" dirty="0"/>
              <a:t>, Antonio, et al. "Applications and Future Perspective of Pulsed Electromagnetic Fields in Foot and Ankle Sport-Related Injuries." Applied Sciences 13.9 (2023): 5807.</a:t>
            </a:r>
            <a:endParaRPr lang="en-US" sz="1200" b="0" dirty="0"/>
          </a:p>
          <a:p>
            <a:pPr marL="0" indent="0" algn="r" defTabSz="914400" rtl="1" eaLnBrk="1" latinLnBrk="0" hangingPunct="1">
              <a:lnSpc>
                <a:spcPct val="90000"/>
              </a:lnSpc>
              <a:spcBef>
                <a:spcPts val="1000"/>
              </a:spcBef>
              <a:buFont typeface="Arial" panose="020B0604020202020204" pitchFamily="34" charse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290" name="Picture 2" descr="Aura for Sports Medicine - Aura Wellness">
            <a:extLst>
              <a:ext uri="{FF2B5EF4-FFF2-40B4-BE49-F238E27FC236}">
                <a16:creationId xmlns:a16="http://schemas.microsoft.com/office/drawing/2014/main" id="{486663B1-08C7-B9E0-C090-94AF62A923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00" b="5625"/>
          <a:stretch/>
        </p:blipFill>
        <p:spPr bwMode="auto">
          <a:xfrm>
            <a:off x="6529769" y="1988598"/>
            <a:ext cx="3867655" cy="4236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A503C39A-22AE-6D11-B270-FD065199B727}"/>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6" name="חץ: מחומש 5">
            <a:extLst>
              <a:ext uri="{FF2B5EF4-FFF2-40B4-BE49-F238E27FC236}">
                <a16:creationId xmlns:a16="http://schemas.microsoft.com/office/drawing/2014/main" id="{606AB851-B654-1938-CD06-4496BDDC1AB9}"/>
              </a:ext>
            </a:extLst>
          </p:cNvPr>
          <p:cNvSpPr/>
          <p:nvPr/>
        </p:nvSpPr>
        <p:spPr>
          <a:xfrm flipH="1">
            <a:off x="8167455" y="863949"/>
            <a:ext cx="4024543"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itle 1">
            <a:extLst>
              <a:ext uri="{FF2B5EF4-FFF2-40B4-BE49-F238E27FC236}">
                <a16:creationId xmlns:a16="http://schemas.microsoft.com/office/drawing/2014/main" id="{B741C56F-5C97-8D1F-4FA6-A1B0CB9CFE2A}"/>
              </a:ext>
            </a:extLst>
          </p:cNvPr>
          <p:cNvSpPr>
            <a:spLocks noGrp="1"/>
          </p:cNvSpPr>
          <p:nvPr>
            <p:ph type="title"/>
          </p:nvPr>
        </p:nvSpPr>
        <p:spPr>
          <a:xfrm>
            <a:off x="466808" y="367222"/>
            <a:ext cx="3701988" cy="816102"/>
          </a:xfrm>
        </p:spPr>
        <p:txBody>
          <a:bodyPr/>
          <a:lstStyle/>
          <a:p>
            <a:pPr algn="ctr" rtl="1"/>
            <a:r>
              <a:rPr lang="he-IL"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יישומים טיפוליים</a:t>
            </a:r>
            <a:endParaRPr lang="en-US" sz="2400" b="1" dirty="0">
              <a:solidFill>
                <a:schemeClr val="accent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8">
            <a:extLst>
              <a:ext uri="{FF2B5EF4-FFF2-40B4-BE49-F238E27FC236}">
                <a16:creationId xmlns:a16="http://schemas.microsoft.com/office/drawing/2014/main" id="{0DBFB477-8CF8-3D48-9E12-4C9518E89281}"/>
              </a:ext>
            </a:extLst>
          </p:cNvPr>
          <p:cNvSpPr txBox="1"/>
          <p:nvPr/>
        </p:nvSpPr>
        <p:spPr>
          <a:xfrm>
            <a:off x="8746491" y="863949"/>
            <a:ext cx="2978701" cy="584775"/>
          </a:xfrm>
          <a:prstGeom prst="rect">
            <a:avLst/>
          </a:prstGeom>
          <a:noFill/>
        </p:spPr>
        <p:txBody>
          <a:bodyPr wrap="none" rtlCol="1">
            <a:spAutoFit/>
          </a:bodyPr>
          <a:lstStyle/>
          <a:p>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רפואת ספורט</a:t>
            </a:r>
            <a:endParaRPr lang="he-IL" dirty="0"/>
          </a:p>
        </p:txBody>
      </p:sp>
    </p:spTree>
    <p:extLst>
      <p:ext uri="{BB962C8B-B14F-4D97-AF65-F5344CB8AC3E}">
        <p14:creationId xmlns:p14="http://schemas.microsoft.com/office/powerpoint/2010/main" val="84116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3F9B9-C280-2753-47EE-9C6735E5772E}"/>
              </a:ext>
            </a:extLst>
          </p:cNvPr>
          <p:cNvSpPr>
            <a:spLocks noGrp="1"/>
          </p:cNvSpPr>
          <p:nvPr>
            <p:ph type="body" sz="quarter" idx="16"/>
          </p:nvPr>
        </p:nvSpPr>
        <p:spPr>
          <a:xfrm>
            <a:off x="754602" y="3279389"/>
            <a:ext cx="5769743" cy="2623351"/>
          </a:xfrm>
        </p:spPr>
        <p:txBody>
          <a:bodyPr/>
          <a:lstStyle/>
          <a:p>
            <a:pPr algn="r" rtl="1"/>
            <a:r>
              <a:rPr lang="he-IL" sz="2400" b="1" dirty="0">
                <a:latin typeface="Tahoma" panose="020B0604030504040204" pitchFamily="34" charset="0"/>
                <a:ea typeface="Tahoma" panose="020B0604030504040204" pitchFamily="34" charset="0"/>
                <a:cs typeface="Tahoma" panose="020B0604030504040204" pitchFamily="34" charset="0"/>
              </a:rPr>
              <a:t>שדות אלקטרומגנטיים פועמים /</a:t>
            </a:r>
            <a:r>
              <a:rPr lang="he-IL" b="1" dirty="0">
                <a:latin typeface="Tahoma" panose="020B0604030504040204" pitchFamily="34" charset="0"/>
                <a:ea typeface="Tahoma" panose="020B0604030504040204" pitchFamily="34" charset="0"/>
                <a:cs typeface="Tahoma" panose="020B0604030504040204" pitchFamily="34" charset="0"/>
              </a:rPr>
              <a:t>מפולסים</a:t>
            </a:r>
            <a:r>
              <a:rPr lang="en-US" sz="2400" b="1" dirty="0">
                <a:latin typeface="Tahoma" panose="020B0604030504040204" pitchFamily="34" charset="0"/>
                <a:ea typeface="Tahoma" panose="020B0604030504040204" pitchFamily="34" charset="0"/>
                <a:cs typeface="Tahoma" panose="020B0604030504040204" pitchFamily="34" charset="0"/>
              </a:rPr>
              <a:t> </a:t>
            </a:r>
            <a:r>
              <a:rPr lang="he-IL" sz="2400" b="1" dirty="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PEMF</a:t>
            </a:r>
            <a:r>
              <a:rPr lang="he-IL" sz="2400" b="1" dirty="0">
                <a:latin typeface="Tahoma" panose="020B0604030504040204" pitchFamily="34" charset="0"/>
                <a:ea typeface="Tahoma" panose="020B0604030504040204" pitchFamily="34" charset="0"/>
                <a:cs typeface="Tahoma" panose="020B0604030504040204" pitchFamily="34" charset="0"/>
              </a:rPr>
              <a:t>)</a:t>
            </a:r>
            <a:r>
              <a:rPr lang="en-GB" sz="2400" b="1" dirty="0">
                <a:latin typeface="Tahoma" panose="020B0604030504040204" pitchFamily="34" charset="0"/>
                <a:ea typeface="Tahoma" panose="020B0604030504040204" pitchFamily="34" charset="0"/>
                <a:cs typeface="Tahoma" panose="020B0604030504040204" pitchFamily="34" charset="0"/>
              </a:rPr>
              <a:t> </a:t>
            </a:r>
            <a:r>
              <a:rPr lang="he-IL" sz="2400" dirty="0">
                <a:latin typeface="Tahoma" panose="020B0604030504040204" pitchFamily="34" charset="0"/>
                <a:ea typeface="Tahoma" panose="020B0604030504040204" pitchFamily="34" charset="0"/>
                <a:cs typeface="Tahoma" panose="020B0604030504040204" pitchFamily="34" charset="0"/>
              </a:rPr>
              <a:t>הם סוג של אנרגיה אלקטרומגנטית המועברת </a:t>
            </a:r>
            <a:r>
              <a:rPr lang="he-IL" sz="2400" dirty="0" err="1">
                <a:latin typeface="Tahoma" panose="020B0604030504040204" pitchFamily="34" charset="0"/>
                <a:ea typeface="Tahoma" panose="020B0604030504040204" pitchFamily="34" charset="0"/>
                <a:cs typeface="Tahoma" panose="020B0604030504040204" pitchFamily="34" charset="0"/>
              </a:rPr>
              <a:t>בפולסים</a:t>
            </a:r>
            <a:r>
              <a:rPr lang="he-IL" sz="2400" dirty="0">
                <a:latin typeface="Tahoma" panose="020B0604030504040204" pitchFamily="34" charset="0"/>
                <a:ea typeface="Tahoma" panose="020B0604030504040204" pitchFamily="34" charset="0"/>
                <a:cs typeface="Tahoma" panose="020B0604030504040204" pitchFamily="34" charset="0"/>
              </a:rPr>
              <a:t> קצרים. מחקרים מראים כי שדות אלקטרומגנטיים מקיימים אינטראקציה עם תאי הגוף ורקמותיו, ומשפיעים על תהליכים ביולוגיים שונים.</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B8CC5BA0-3BCF-506E-ABD2-365643A21FC0}"/>
              </a:ext>
            </a:extLst>
          </p:cNvPr>
          <p:cNvSpPr>
            <a:spLocks noGrp="1"/>
          </p:cNvSpPr>
          <p:nvPr>
            <p:ph type="body" sz="quarter" idx="20"/>
          </p:nvPr>
        </p:nvSpPr>
        <p:spPr>
          <a:xfrm>
            <a:off x="5663900" y="6573838"/>
            <a:ext cx="1929113" cy="284162"/>
          </a:xfrm>
        </p:spPr>
        <p:txBody>
          <a:bodyPr/>
          <a:lstStyle/>
          <a:p>
            <a:pPr algn="r"/>
            <a:r>
              <a:rPr lang="en-US" sz="900" dirty="0"/>
              <a:t>Photos provided by </a:t>
            </a:r>
            <a:r>
              <a:rPr lang="en-US" sz="900" dirty="0" err="1"/>
              <a:t>Unsplash</a:t>
            </a:r>
            <a:endParaRPr lang="en-US" sz="900" dirty="0"/>
          </a:p>
        </p:txBody>
      </p:sp>
      <p:sp>
        <p:nvSpPr>
          <p:cNvPr id="9" name="Picture Placeholder 7">
            <a:extLst>
              <a:ext uri="{FF2B5EF4-FFF2-40B4-BE49-F238E27FC236}">
                <a16:creationId xmlns:a16="http://schemas.microsoft.com/office/drawing/2014/main" id="{E36A821F-0D59-901D-6B4C-28A014F51222}"/>
              </a:ext>
            </a:extLst>
          </p:cNvPr>
          <p:cNvSpPr txBox="1">
            <a:spLocks/>
          </p:cNvSpPr>
          <p:nvPr/>
        </p:nvSpPr>
        <p:spPr>
          <a:xfrm>
            <a:off x="7696200" y="0"/>
            <a:ext cx="44958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מלבן: פינות מעוגלות 4">
            <a:extLst>
              <a:ext uri="{FF2B5EF4-FFF2-40B4-BE49-F238E27FC236}">
                <a16:creationId xmlns:a16="http://schemas.microsoft.com/office/drawing/2014/main" id="{D076AAF3-25DC-C219-23AF-1FD233530FB3}"/>
              </a:ext>
            </a:extLst>
          </p:cNvPr>
          <p:cNvSpPr/>
          <p:nvPr/>
        </p:nvSpPr>
        <p:spPr>
          <a:xfrm>
            <a:off x="5211192" y="2775641"/>
            <a:ext cx="2655517" cy="382028"/>
          </a:xfrm>
          <a:prstGeom prst="roundRect">
            <a:avLst>
              <a:gd name="adj" fmla="val 50000"/>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8" name="Picture 10">
            <a:extLst>
              <a:ext uri="{FF2B5EF4-FFF2-40B4-BE49-F238E27FC236}">
                <a16:creationId xmlns:a16="http://schemas.microsoft.com/office/drawing/2014/main" id="{BFAB9C79-FC66-5CFD-0D77-C4B7F84D667E}"/>
              </a:ext>
            </a:extLst>
          </p:cNvPr>
          <p:cNvPicPr>
            <a:picLocks noGrp="1" noChangeAspect="1" noChangeArrowheads="1"/>
          </p:cNvPicPr>
          <p:nvPr>
            <p:ph type="pic" sz="quarter" idx="19"/>
          </p:nvPr>
        </p:nvPicPr>
        <p:blipFill>
          <a:blip r:embed="rId2">
            <a:extLst>
              <a:ext uri="{28A0092B-C50C-407E-A947-70E740481C1C}">
                <a14:useLocalDpi xmlns:a14="http://schemas.microsoft.com/office/drawing/2010/main" val="0"/>
              </a:ext>
            </a:extLst>
          </a:blip>
          <a:srcRect t="330" b="330"/>
          <a:stretch>
            <a:fillRect/>
          </a:stretch>
        </p:blipFill>
        <p:spPr bwMode="auto">
          <a:xfrm>
            <a:off x="7593013" y="0"/>
            <a:ext cx="4598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1EEEF1-271B-00B5-DF57-89FB67BA0564}"/>
              </a:ext>
            </a:extLst>
          </p:cNvPr>
          <p:cNvSpPr>
            <a:spLocks noGrp="1"/>
          </p:cNvSpPr>
          <p:nvPr>
            <p:ph type="title"/>
          </p:nvPr>
        </p:nvSpPr>
        <p:spPr>
          <a:xfrm>
            <a:off x="541536" y="843267"/>
            <a:ext cx="6427433" cy="1325563"/>
          </a:xfrm>
        </p:spPr>
        <p:txBody>
          <a:bodyPr/>
          <a:lstStyle/>
          <a:p>
            <a:pPr algn="ct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מהם </a:t>
            </a:r>
            <a:r>
              <a:rPr lang="he-IL" sz="40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פולסים</a:t>
            </a: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אלקטרומגנטיים?</a:t>
            </a:r>
            <a:b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endParaRPr lang="en-US"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88C4D323-5906-ACDC-661D-3F88F6D70F3E}"/>
              </a:ext>
            </a:extLst>
          </p:cNvPr>
          <p:cNvSpPr>
            <a:spLocks noGrp="1"/>
          </p:cNvSpPr>
          <p:nvPr>
            <p:ph type="body" sz="quarter" idx="13"/>
          </p:nvPr>
        </p:nvSpPr>
        <p:spPr>
          <a:xfrm>
            <a:off x="1575785" y="2711355"/>
            <a:ext cx="5029201" cy="446314"/>
          </a:xfrm>
        </p:spPr>
        <p:txBody>
          <a:bodyPr/>
          <a:lstStyle/>
          <a:p>
            <a:pPr marL="0" indent="0" algn="r" defTabSz="914400" rtl="1" eaLnBrk="1" latinLnBrk="0" hangingPunct="1">
              <a:lnSpc>
                <a:spcPct val="90000"/>
              </a:lnSpc>
              <a:spcBef>
                <a:spcPts val="1000"/>
              </a:spcBef>
              <a:buFont typeface="Arial" panose="020B0604020202020204" pitchFamily="34" charset="0"/>
              <a:buNone/>
            </a:pPr>
            <a:r>
              <a:rPr lang="en-US" dirty="0">
                <a:latin typeface="Tahoma" panose="020B0604030504040204" pitchFamily="34" charset="0"/>
                <a:ea typeface="Tahoma" panose="020B0604030504040204" pitchFamily="34" charset="0"/>
                <a:cs typeface="Tahoma" panose="020B0604030504040204" pitchFamily="34" charset="0"/>
              </a:rPr>
              <a:t> </a:t>
            </a:r>
            <a:r>
              <a:rPr lang="he-IL" dirty="0">
                <a:latin typeface="Tahoma" panose="020B0604030504040204" pitchFamily="34" charset="0"/>
                <a:ea typeface="Tahoma" panose="020B0604030504040204" pitchFamily="34" charset="0"/>
                <a:cs typeface="Tahoma" panose="020B0604030504040204" pitchFamily="34" charset="0"/>
              </a:rPr>
              <a:t>הגדרה</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7" name="תמונה 6">
            <a:extLst>
              <a:ext uri="{FF2B5EF4-FFF2-40B4-BE49-F238E27FC236}">
                <a16:creationId xmlns:a16="http://schemas.microsoft.com/office/drawing/2014/main" id="{AA19FF94-B5BF-416D-ABDD-3773AF033CEA}"/>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415805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B677-D2FD-9E3A-528A-23B186C0AE29}"/>
              </a:ext>
            </a:extLst>
          </p:cNvPr>
          <p:cNvSpPr>
            <a:spLocks noGrp="1"/>
          </p:cNvSpPr>
          <p:nvPr>
            <p:ph type="title"/>
          </p:nvPr>
        </p:nvSpPr>
        <p:spPr>
          <a:xfrm>
            <a:off x="2015861" y="410116"/>
            <a:ext cx="8160279" cy="1381110"/>
          </a:xfrm>
        </p:spPr>
        <p:txBody>
          <a:bodyPr/>
          <a:lstStyle/>
          <a:p>
            <a:pPr algn="ctr" rtl="1"/>
            <a: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טיפולים אלטרנטיביים מקבילים</a:t>
            </a:r>
            <a:b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en-US"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vs.  </a:t>
            </a:r>
            <a:r>
              <a:rPr lang="en-US"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US</a:t>
            </a:r>
            <a:b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endPar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3">
            <a:extLst>
              <a:ext uri="{FF2B5EF4-FFF2-40B4-BE49-F238E27FC236}">
                <a16:creationId xmlns:a16="http://schemas.microsoft.com/office/drawing/2014/main" id="{F7C6638D-4ADA-DBC0-8DEF-FFCF3AF3820D}"/>
              </a:ext>
            </a:extLst>
          </p:cNvPr>
          <p:cNvSpPr>
            <a:spLocks noGrp="1"/>
          </p:cNvSpPr>
          <p:nvPr/>
        </p:nvSpPr>
        <p:spPr>
          <a:xfrm>
            <a:off x="3581400" y="2400300"/>
            <a:ext cx="5029200" cy="2057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lumMod val="65000"/>
                    <a:lumOff val="35000"/>
                  </a:schemeClr>
                </a:solidFill>
                <a:latin typeface="+mn-lt"/>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10" name="TextBox 9">
            <a:extLst>
              <a:ext uri="{FF2B5EF4-FFF2-40B4-BE49-F238E27FC236}">
                <a16:creationId xmlns:a16="http://schemas.microsoft.com/office/drawing/2014/main" id="{25AC45DB-76FE-410A-24EC-EA4C89A553A4}"/>
              </a:ext>
            </a:extLst>
          </p:cNvPr>
          <p:cNvSpPr txBox="1"/>
          <p:nvPr/>
        </p:nvSpPr>
        <p:spPr>
          <a:xfrm>
            <a:off x="337351" y="1877662"/>
            <a:ext cx="6063449" cy="4185761"/>
          </a:xfrm>
          <a:prstGeom prst="rect">
            <a:avLst/>
          </a:prstGeom>
          <a:noFill/>
        </p:spPr>
        <p:txBody>
          <a:bodyPr wrap="square">
            <a:spAutoFit/>
          </a:bodyPr>
          <a:lstStyle/>
          <a:p>
            <a:pPr algn="r" rtl="1"/>
            <a:r>
              <a:rPr lang="he-IL" dirty="0">
                <a:latin typeface="Tahoma" panose="020B0604030504040204" pitchFamily="34" charset="0"/>
                <a:ea typeface="Tahoma" panose="020B0604030504040204" pitchFamily="34" charset="0"/>
                <a:cs typeface="Tahoma" panose="020B0604030504040204" pitchFamily="34" charset="0"/>
              </a:rPr>
              <a:t>מחקר שהשווה בין טיפולים בפולסים אלקטרוגמטיים לבין אולטרסאונד (בתסמונת תעלה קרפלית ),אצל נשים הראה כי:</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r" rtl="1">
              <a:spcBef>
                <a:spcPts val="600"/>
              </a:spcBef>
              <a:buFont typeface="Arial" panose="020B0604020202020204" pitchFamily="34" charset="0"/>
              <a:buChar char="•"/>
            </a:pPr>
            <a:r>
              <a:rPr lang="he-IL" dirty="0">
                <a:latin typeface="Tahoma" panose="020B0604030504040204" pitchFamily="34" charset="0"/>
                <a:ea typeface="Tahoma" panose="020B0604030504040204" pitchFamily="34" charset="0"/>
                <a:cs typeface="Tahoma" panose="020B0604030504040204" pitchFamily="34" charset="0"/>
              </a:rPr>
              <a:t>ל- </a:t>
            </a:r>
            <a:r>
              <a:rPr lang="en-US" dirty="0">
                <a:latin typeface="Tahoma" panose="020B0604030504040204" pitchFamily="34" charset="0"/>
                <a:ea typeface="Tahoma" panose="020B0604030504040204" pitchFamily="34" charset="0"/>
                <a:cs typeface="Tahoma" panose="020B0604030504040204" pitchFamily="34" charset="0"/>
              </a:rPr>
              <a:t>PEMF </a:t>
            </a:r>
            <a:r>
              <a:rPr lang="he-IL"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יש</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השפעה</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משמעותית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ועדיפה</a:t>
            </a:r>
            <a:r>
              <a:rPr lang="he-IL" dirty="0">
                <a:latin typeface="Tahoma" panose="020B0604030504040204" pitchFamily="34" charset="0"/>
                <a:ea typeface="Tahoma" panose="020B0604030504040204" pitchFamily="34" charset="0"/>
                <a:cs typeface="Tahoma" panose="020B0604030504040204" pitchFamily="34" charset="0"/>
              </a:rPr>
              <a:t> בהשוואה לטיפולי </a:t>
            </a:r>
            <a:r>
              <a:rPr lang="he-IL" dirty="0" err="1">
                <a:latin typeface="Tahoma" panose="020B0604030504040204" pitchFamily="34" charset="0"/>
                <a:ea typeface="Tahoma" panose="020B0604030504040204" pitchFamily="34" charset="0"/>
                <a:cs typeface="Tahoma" panose="020B0604030504040204" pitchFamily="34" charset="0"/>
              </a:rPr>
              <a:t>אולטראסאונד</a:t>
            </a:r>
            <a:r>
              <a:rPr lang="he-IL" dirty="0">
                <a:latin typeface="Tahoma" panose="020B0604030504040204" pitchFamily="34" charset="0"/>
                <a:ea typeface="Tahoma" panose="020B0604030504040204" pitchFamily="34" charset="0"/>
                <a:cs typeface="Tahoma" panose="020B0604030504040204" pitchFamily="34" charset="0"/>
              </a:rPr>
              <a:t>.</a:t>
            </a:r>
          </a:p>
          <a:p>
            <a:pPr marL="285750" indent="-285750" algn="r" rtl="1">
              <a:spcBef>
                <a:spcPts val="600"/>
              </a:spcBef>
              <a:buFont typeface="Arial" panose="020B0604020202020204" pitchFamily="34" charset="0"/>
              <a:buChar char="•"/>
            </a:pPr>
            <a:r>
              <a:rPr lang="he-IL" dirty="0">
                <a:latin typeface="Tahoma" panose="020B0604030504040204" pitchFamily="34" charset="0"/>
                <a:ea typeface="Tahoma" panose="020B0604030504040204" pitchFamily="34" charset="0"/>
                <a:cs typeface="Tahoma" panose="020B0604030504040204" pitchFamily="34" charset="0"/>
              </a:rPr>
              <a:t>השפעה עדיפה </a:t>
            </a:r>
            <a:r>
              <a:rPr lang="en-US" dirty="0" err="1">
                <a:latin typeface="Tahoma" panose="020B0604030504040204" pitchFamily="34" charset="0"/>
                <a:ea typeface="Tahoma" panose="020B0604030504040204" pitchFamily="34" charset="0"/>
                <a:cs typeface="Tahoma" panose="020B0604030504040204" pitchFamily="34" charset="0"/>
              </a:rPr>
              <a:t>בהפחתת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הכא</a:t>
            </a:r>
            <a:r>
              <a:rPr lang="he-IL" dirty="0">
                <a:latin typeface="Tahoma" panose="020B0604030504040204" pitchFamily="34" charset="0"/>
                <a:ea typeface="Tahoma" panose="020B0604030504040204" pitchFamily="34" charset="0"/>
                <a:cs typeface="Tahoma" panose="020B0604030504040204" pitchFamily="34" charset="0"/>
              </a:rPr>
              <a:t>ב,</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שיפור</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בכוח</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אחיזת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היד</a:t>
            </a:r>
            <a:r>
              <a:rPr lang="en-US" dirty="0">
                <a:latin typeface="Tahoma" panose="020B0604030504040204" pitchFamily="34" charset="0"/>
                <a:ea typeface="Tahoma" panose="020B0604030504040204" pitchFamily="34" charset="0"/>
                <a:cs typeface="Tahoma" panose="020B0604030504040204" pitchFamily="34" charset="0"/>
              </a:rPr>
              <a:t>.</a:t>
            </a:r>
          </a:p>
          <a:p>
            <a:pPr marL="285750" indent="-285750" algn="r" rtl="1">
              <a:spcBef>
                <a:spcPts val="600"/>
              </a:spcBef>
              <a:buFont typeface="Arial" panose="020B0604020202020204" pitchFamily="34" charset="0"/>
              <a:buChar char="•"/>
            </a:pPr>
            <a:r>
              <a:rPr lang="en-US" dirty="0" err="1">
                <a:latin typeface="Tahoma" panose="020B0604030504040204" pitchFamily="34" charset="0"/>
                <a:ea typeface="Tahoma" panose="020B0604030504040204" pitchFamily="34" charset="0"/>
                <a:cs typeface="Tahoma" panose="020B0604030504040204" pitchFamily="34" charset="0"/>
              </a:rPr>
              <a:t>אין</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תופעות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לוואי</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מדווחו</a:t>
            </a:r>
            <a:r>
              <a:rPr lang="he-IL" dirty="0">
                <a:latin typeface="Tahoma" panose="020B0604030504040204" pitchFamily="34" charset="0"/>
                <a:ea typeface="Tahoma" panose="020B0604030504040204" pitchFamily="34" charset="0"/>
                <a:cs typeface="Tahoma" panose="020B0604030504040204" pitchFamily="34" charset="0"/>
              </a:rPr>
              <a:t>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אי</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נוחות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או</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סיכונים</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בריאותיי</a:t>
            </a:r>
            <a:r>
              <a:rPr lang="he-IL" dirty="0">
                <a:latin typeface="Tahoma" panose="020B0604030504040204" pitchFamily="34" charset="0"/>
                <a:ea typeface="Tahoma" panose="020B0604030504040204" pitchFamily="34" charset="0"/>
                <a:cs typeface="Tahoma" panose="020B0604030504040204" pitchFamily="34" charset="0"/>
              </a:rPr>
              <a:t>ם.</a:t>
            </a:r>
          </a:p>
          <a:p>
            <a:pPr marL="285750" indent="-285750" algn="r" rtl="1">
              <a:spcBef>
                <a:spcPts val="600"/>
              </a:spcBef>
              <a:buFont typeface="Arial" panose="020B0604020202020204" pitchFamily="34" charset="0"/>
              <a:buChar char="•"/>
            </a:pPr>
            <a:r>
              <a:rPr lang="he-IL" dirty="0">
                <a:latin typeface="Tahoma" panose="020B0604030504040204" pitchFamily="34" charset="0"/>
                <a:ea typeface="Tahoma" panose="020B0604030504040204" pitchFamily="34" charset="0"/>
                <a:cs typeface="Tahoma" panose="020B0604030504040204" pitchFamily="34" charset="0"/>
              </a:rPr>
              <a:t>ל-</a:t>
            </a:r>
            <a:r>
              <a:rPr lang="en-US" dirty="0">
                <a:latin typeface="Tahoma" panose="020B0604030504040204" pitchFamily="34" charset="0"/>
                <a:ea typeface="Tahoma" panose="020B0604030504040204" pitchFamily="34" charset="0"/>
                <a:cs typeface="Tahoma" panose="020B0604030504040204" pitchFamily="34" charset="0"/>
              </a:rPr>
              <a:t>PEMF </a:t>
            </a:r>
            <a:r>
              <a:rPr lang="he-IL"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יש</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עלויות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טיפול</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נמוכות</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יותר</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מאשר</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לניתוח</a:t>
            </a:r>
            <a:r>
              <a:rPr lang="he-IL" dirty="0">
                <a:latin typeface="Tahoma" panose="020B0604030504040204" pitchFamily="34" charset="0"/>
                <a:ea typeface="Tahoma" panose="020B0604030504040204" pitchFamily="34" charset="0"/>
                <a:cs typeface="Tahoma" panose="020B0604030504040204" pitchFamily="34" charset="0"/>
              </a:rPr>
              <a:t>.</a:t>
            </a:r>
          </a:p>
          <a:p>
            <a:pPr marL="285750" indent="-285750" algn="r" rtl="1">
              <a:buFontTx/>
              <a:buChar char="-"/>
            </a:pPr>
            <a:endParaRPr lang="he-IL" dirty="0">
              <a:latin typeface="Tahoma" panose="020B0604030504040204" pitchFamily="34" charset="0"/>
              <a:ea typeface="Tahoma" panose="020B0604030504040204" pitchFamily="34" charset="0"/>
              <a:cs typeface="Tahoma" panose="020B0604030504040204" pitchFamily="34" charset="0"/>
            </a:endParaRPr>
          </a:p>
          <a:p>
            <a:pPr algn="l"/>
            <a:r>
              <a:rPr lang="en-GB" sz="1200" dirty="0"/>
              <a:t>Kamel DM, Hamed NS, Abdel </a:t>
            </a:r>
            <a:r>
              <a:rPr lang="en-GB" sz="1200" dirty="0" err="1"/>
              <a:t>Raoof</a:t>
            </a:r>
            <a:r>
              <a:rPr lang="en-GB" sz="1200" dirty="0"/>
              <a:t> NA, </a:t>
            </a:r>
            <a:r>
              <a:rPr lang="en-GB" sz="1200" dirty="0" err="1"/>
              <a:t>Tantawy</a:t>
            </a:r>
            <a:r>
              <a:rPr lang="en-GB" sz="1200" dirty="0"/>
              <a:t> SA. Pulsed magnetic field versus ultrasound in the treatment of postnatal carpal tunnel syndrome: A randomized controlled trial in the women of an Egyptian population. J Adv Res. 2017 Jan;8(1):45-53.</a:t>
            </a:r>
            <a:endParaRPr lang="en-US" sz="1200" dirty="0"/>
          </a:p>
        </p:txBody>
      </p:sp>
      <p:pic>
        <p:nvPicPr>
          <p:cNvPr id="15362" name="Picture 2" descr="PEMF &amp; CARPAL TUNNEL">
            <a:extLst>
              <a:ext uri="{FF2B5EF4-FFF2-40B4-BE49-F238E27FC236}">
                <a16:creationId xmlns:a16="http://schemas.microsoft.com/office/drawing/2014/main" id="{3681A033-BCB0-B2E1-1E20-0294ED88A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89" b="6221"/>
          <a:stretch/>
        </p:blipFill>
        <p:spPr bwMode="auto">
          <a:xfrm>
            <a:off x="6640274" y="2400300"/>
            <a:ext cx="5053503" cy="3370185"/>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3C3CF4BB-CC87-B520-1E61-CF532B99FD24}"/>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חץ: מחומש 3">
            <a:extLst>
              <a:ext uri="{FF2B5EF4-FFF2-40B4-BE49-F238E27FC236}">
                <a16:creationId xmlns:a16="http://schemas.microsoft.com/office/drawing/2014/main" id="{6A2406C1-8108-55A8-4544-B899D78D0EB0}"/>
              </a:ext>
            </a:extLst>
          </p:cNvPr>
          <p:cNvSpPr/>
          <p:nvPr/>
        </p:nvSpPr>
        <p:spPr>
          <a:xfrm flipH="1">
            <a:off x="8069802" y="1521746"/>
            <a:ext cx="4122196"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A119C6D7-ABE1-E55D-955F-154ED802BEB6}"/>
              </a:ext>
            </a:extLst>
          </p:cNvPr>
          <p:cNvSpPr txBox="1"/>
          <p:nvPr/>
        </p:nvSpPr>
        <p:spPr>
          <a:xfrm>
            <a:off x="8322027" y="1579642"/>
            <a:ext cx="3688830" cy="461665"/>
          </a:xfrm>
          <a:prstGeom prst="rect">
            <a:avLst/>
          </a:prstGeom>
          <a:noFill/>
        </p:spPr>
        <p:txBody>
          <a:bodyPr wrap="none" rtlCol="1">
            <a:spAutoFit/>
          </a:bodyPr>
          <a:lstStyle/>
          <a:p>
            <a: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תסמונת תעלה </a:t>
            </a:r>
            <a:r>
              <a:rPr lang="he-IL" sz="24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קרפלית</a:t>
            </a:r>
            <a:endParaRPr lang="he-IL" sz="2400" dirty="0"/>
          </a:p>
        </p:txBody>
      </p:sp>
    </p:spTree>
    <p:extLst>
      <p:ext uri="{BB962C8B-B14F-4D97-AF65-F5344CB8AC3E}">
        <p14:creationId xmlns:p14="http://schemas.microsoft.com/office/powerpoint/2010/main" val="4276551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7C6638D-4ADA-DBC0-8DEF-FFCF3AF3820D}"/>
              </a:ext>
            </a:extLst>
          </p:cNvPr>
          <p:cNvSpPr>
            <a:spLocks noGrp="1"/>
          </p:cNvSpPr>
          <p:nvPr/>
        </p:nvSpPr>
        <p:spPr>
          <a:xfrm>
            <a:off x="3581400" y="2400300"/>
            <a:ext cx="5029200" cy="2057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lumMod val="65000"/>
                    <a:lumOff val="35000"/>
                  </a:schemeClr>
                </a:solidFill>
                <a:latin typeface="+mn-lt"/>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rtl="0" eaLnBrk="1" latinLnBrk="0" hangingPunct="1">
              <a:lnSpc>
                <a:spcPct val="90000"/>
              </a:lnSpc>
              <a:spcBef>
                <a:spcPts val="1000"/>
              </a:spcBef>
              <a:buFont typeface="Arial" panose="020B0604020202020204" pitchFamily="34" charset="0"/>
              <a:buNone/>
            </a:pPr>
            <a:endParaRPr lang="en-US" dirty="0"/>
          </a:p>
        </p:txBody>
      </p:sp>
      <p:sp>
        <p:nvSpPr>
          <p:cNvPr id="10" name="TextBox 9">
            <a:extLst>
              <a:ext uri="{FF2B5EF4-FFF2-40B4-BE49-F238E27FC236}">
                <a16:creationId xmlns:a16="http://schemas.microsoft.com/office/drawing/2014/main" id="{25AC45DB-76FE-410A-24EC-EA4C89A553A4}"/>
              </a:ext>
            </a:extLst>
          </p:cNvPr>
          <p:cNvSpPr txBox="1"/>
          <p:nvPr/>
        </p:nvSpPr>
        <p:spPr>
          <a:xfrm>
            <a:off x="461729" y="1599486"/>
            <a:ext cx="4893649" cy="4801314"/>
          </a:xfrm>
          <a:prstGeom prst="rect">
            <a:avLst/>
          </a:prstGeom>
          <a:noFill/>
        </p:spPr>
        <p:txBody>
          <a:bodyPr wrap="square">
            <a:spAutoFit/>
          </a:bodyPr>
          <a:lstStyle/>
          <a:p>
            <a:pPr algn="r" rtl="1"/>
            <a:r>
              <a:rPr lang="he-IL" dirty="0">
                <a:latin typeface="Tahoma" panose="020B0604030504040204" pitchFamily="34" charset="0"/>
                <a:ea typeface="Tahoma" panose="020B0604030504040204" pitchFamily="34" charset="0"/>
                <a:cs typeface="Tahoma" panose="020B0604030504040204" pitchFamily="34" charset="0"/>
              </a:rPr>
              <a:t>ארבעים משתתפים נכללו במחקר. </a:t>
            </a:r>
          </a:p>
          <a:p>
            <a:pPr algn="r" rtl="1"/>
            <a:endParaRPr lang="he-IL"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PEMF</a:t>
            </a:r>
            <a:r>
              <a:rPr lang="he-IL" dirty="0">
                <a:latin typeface="Tahoma" panose="020B0604030504040204" pitchFamily="34" charset="0"/>
                <a:ea typeface="Tahoma" panose="020B0604030504040204" pitchFamily="34" charset="0"/>
                <a:cs typeface="Tahoma" panose="020B0604030504040204" pitchFamily="34" charset="0"/>
              </a:rPr>
              <a:t> היה יעיל יותר באופן מובהק בהפחתת כאב במנוחה, בעמידה מישיבה ובטיפוס במדרגות.</a:t>
            </a:r>
          </a:p>
          <a:p>
            <a:pPr marL="285750" indent="-285750" algn="r" rtl="1">
              <a:buFont typeface="Arial" panose="020B0604020202020204" pitchFamily="34" charset="0"/>
              <a:buChar char="•"/>
            </a:pPr>
            <a:r>
              <a:rPr lang="he-IL" dirty="0">
                <a:latin typeface="Tahoma" panose="020B0604030504040204" pitchFamily="34" charset="0"/>
                <a:ea typeface="Tahoma" panose="020B0604030504040204" pitchFamily="34" charset="0"/>
                <a:cs typeface="Tahoma" panose="020B0604030504040204" pitchFamily="34" charset="0"/>
              </a:rPr>
              <a:t>לא התרחשו תופעות לוואי. </a:t>
            </a:r>
          </a:p>
          <a:p>
            <a:pPr algn="r" rtl="1"/>
            <a:endParaRPr lang="he-IL" dirty="0">
              <a:latin typeface="Tahoma" panose="020B0604030504040204" pitchFamily="34" charset="0"/>
              <a:ea typeface="Tahoma" panose="020B0604030504040204" pitchFamily="34" charset="0"/>
              <a:cs typeface="Tahoma" panose="020B0604030504040204" pitchFamily="34" charset="0"/>
            </a:endParaRPr>
          </a:p>
          <a:p>
            <a:pPr algn="r" rtl="1"/>
            <a:r>
              <a:rPr lang="he-IL" b="1" dirty="0">
                <a:latin typeface="Tahoma" panose="020B0604030504040204" pitchFamily="34" charset="0"/>
                <a:ea typeface="Tahoma" panose="020B0604030504040204" pitchFamily="34" charset="0"/>
                <a:cs typeface="Tahoma" panose="020B0604030504040204" pitchFamily="34" charset="0"/>
              </a:rPr>
              <a:t>מסקנה: </a:t>
            </a:r>
            <a:r>
              <a:rPr lang="he-IL" dirty="0">
                <a:latin typeface="Tahoma" panose="020B0604030504040204" pitchFamily="34" charset="0"/>
                <a:ea typeface="Tahoma" panose="020B0604030504040204" pitchFamily="34" charset="0"/>
                <a:cs typeface="Tahoma" panose="020B0604030504040204" pitchFamily="34" charset="0"/>
              </a:rPr>
              <a:t>לשישה טיפולים של </a:t>
            </a:r>
            <a:r>
              <a:rPr lang="en-GB" dirty="0">
                <a:latin typeface="Tahoma" panose="020B0604030504040204" pitchFamily="34" charset="0"/>
                <a:ea typeface="Tahoma" panose="020B0604030504040204" pitchFamily="34" charset="0"/>
                <a:cs typeface="Tahoma" panose="020B0604030504040204" pitchFamily="34" charset="0"/>
              </a:rPr>
              <a:t>PEMF </a:t>
            </a:r>
            <a:r>
              <a:rPr lang="he-IL" dirty="0">
                <a:latin typeface="Tahoma" panose="020B0604030504040204" pitchFamily="34" charset="0"/>
                <a:ea typeface="Tahoma" panose="020B0604030504040204" pitchFamily="34" charset="0"/>
                <a:cs typeface="Tahoma" panose="020B0604030504040204" pitchFamily="34" charset="0"/>
              </a:rPr>
              <a:t> היו השפעות חיוביות מיידיות על כאב ותפקוד גופני אצל אנשים עם </a:t>
            </a:r>
            <a:r>
              <a:rPr lang="en-GB" dirty="0">
                <a:latin typeface="Tahoma" panose="020B0604030504040204" pitchFamily="34" charset="0"/>
                <a:ea typeface="Tahoma" panose="020B0604030504040204" pitchFamily="34" charset="0"/>
                <a:cs typeface="Tahoma" panose="020B0604030504040204" pitchFamily="34" charset="0"/>
              </a:rPr>
              <a:t>KOA </a:t>
            </a:r>
            <a:r>
              <a:rPr lang="he-IL" dirty="0">
                <a:latin typeface="Tahoma" panose="020B0604030504040204" pitchFamily="34" charset="0"/>
                <a:ea typeface="Tahoma" panose="020B0604030504040204" pitchFamily="34" charset="0"/>
                <a:cs typeface="Tahoma" panose="020B0604030504040204" pitchFamily="34" charset="0"/>
              </a:rPr>
              <a:t> בדרגה נמוכה, כאשר טיפול ב- </a:t>
            </a:r>
            <a:r>
              <a:rPr lang="en-US" dirty="0">
                <a:latin typeface="Tahoma" panose="020B0604030504040204" pitchFamily="34" charset="0"/>
                <a:ea typeface="Tahoma" panose="020B0604030504040204" pitchFamily="34" charset="0"/>
                <a:cs typeface="Tahoma" panose="020B0604030504040204" pitchFamily="34" charset="0"/>
              </a:rPr>
              <a:t> </a:t>
            </a:r>
            <a:r>
              <a:rPr lang="en-GB" dirty="0">
                <a:latin typeface="Tahoma" panose="020B0604030504040204" pitchFamily="34" charset="0"/>
                <a:ea typeface="Tahoma" panose="020B0604030504040204" pitchFamily="34" charset="0"/>
                <a:cs typeface="Tahoma" panose="020B0604030504040204" pitchFamily="34" charset="0"/>
              </a:rPr>
              <a:t>PEMF </a:t>
            </a:r>
            <a:r>
              <a:rPr lang="he-IL" dirty="0">
                <a:latin typeface="Tahoma" panose="020B0604030504040204" pitchFamily="34" charset="0"/>
                <a:ea typeface="Tahoma" panose="020B0604030504040204" pitchFamily="34" charset="0"/>
                <a:cs typeface="Tahoma" panose="020B0604030504040204" pitchFamily="34" charset="0"/>
              </a:rPr>
              <a:t>הביא לתוצאות טובות יותר</a:t>
            </a:r>
            <a:r>
              <a:rPr lang="en-US" dirty="0">
                <a:latin typeface="Tahoma" panose="020B0604030504040204" pitchFamily="34" charset="0"/>
                <a:ea typeface="Tahoma" panose="020B0604030504040204" pitchFamily="34" charset="0"/>
                <a:cs typeface="Tahoma" panose="020B0604030504040204" pitchFamily="34" charset="0"/>
              </a:rPr>
              <a:t> </a:t>
            </a:r>
            <a:r>
              <a:rPr lang="he-IL" dirty="0">
                <a:latin typeface="Tahoma" panose="020B0604030504040204" pitchFamily="34" charset="0"/>
                <a:ea typeface="Tahoma" panose="020B0604030504040204" pitchFamily="34" charset="0"/>
                <a:cs typeface="Tahoma" panose="020B0604030504040204" pitchFamily="34" charset="0"/>
              </a:rPr>
              <a:t>מטיפול בלייזר באופן משמעותי.</a:t>
            </a:r>
          </a:p>
          <a:p>
            <a:pPr algn="r" rtl="1"/>
            <a:endParaRPr lang="he-IL"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Tx/>
              <a:buChar char="-"/>
            </a:pPr>
            <a:endParaRPr lang="he-IL" sz="1200" dirty="0"/>
          </a:p>
          <a:p>
            <a:pPr algn="l"/>
            <a:r>
              <a:rPr lang="en-GB" sz="1200" dirty="0" err="1"/>
              <a:t>Elboim-Gabyzon</a:t>
            </a:r>
            <a:r>
              <a:rPr lang="en-GB" sz="1200" dirty="0"/>
              <a:t> M, </a:t>
            </a:r>
            <a:r>
              <a:rPr lang="en-GB" sz="1200" dirty="0" err="1"/>
              <a:t>Nahhas</a:t>
            </a:r>
            <a:r>
              <a:rPr lang="en-GB" sz="1200" dirty="0"/>
              <a:t> F. Laser therapy versus pulsed electromagnetic field therapy as treatment modalities for early knee osteoarthritis: a randomized controlled trial. BMC </a:t>
            </a:r>
            <a:r>
              <a:rPr lang="en-GB" sz="1200" dirty="0" err="1"/>
              <a:t>Geriatr</a:t>
            </a:r>
            <a:r>
              <a:rPr lang="en-GB" sz="1200" dirty="0"/>
              <a:t>. 2023 Mar 16;23(1):144. </a:t>
            </a:r>
            <a:endParaRPr lang="he-IL" sz="1200" dirty="0"/>
          </a:p>
          <a:p>
            <a:pPr marL="285750" indent="-285750" algn="r" rtl="1">
              <a:buFontTx/>
              <a:buChar char="-"/>
            </a:pP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descr="Knee Pain Treatment - PEMF Therapy and HEIT Therapy - CORE Chiropractic">
            <a:extLst>
              <a:ext uri="{FF2B5EF4-FFF2-40B4-BE49-F238E27FC236}">
                <a16:creationId xmlns:a16="http://schemas.microsoft.com/office/drawing/2014/main" id="{A6B5BA20-7555-285C-230B-68FA17EF3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2400300"/>
            <a:ext cx="6007100" cy="4000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41802F08-A10F-B480-3E62-947E78A63186}"/>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Title 1">
            <a:extLst>
              <a:ext uri="{FF2B5EF4-FFF2-40B4-BE49-F238E27FC236}">
                <a16:creationId xmlns:a16="http://schemas.microsoft.com/office/drawing/2014/main" id="{66BD9ABB-EA6D-6DB1-F68E-4B7A2AF9BF26}"/>
              </a:ext>
            </a:extLst>
          </p:cNvPr>
          <p:cNvSpPr txBox="1">
            <a:spLocks/>
          </p:cNvSpPr>
          <p:nvPr/>
        </p:nvSpPr>
        <p:spPr>
          <a:xfrm>
            <a:off x="2015860" y="419115"/>
            <a:ext cx="8160279" cy="1381110"/>
          </a:xfrm>
          <a:prstGeom prst="rect">
            <a:avLst/>
          </a:prstGeom>
          <a:effectLst/>
        </p:spPr>
        <p:txBody>
          <a:bodyPr vert="horz" lIns="91440" tIns="45720" rIns="91440" bIns="45720" rtlCol="0" anchor="t">
            <a:noAutofit/>
          </a:bodyPr>
          <a:lstStyle>
            <a:lvl1pPr algn="l" defTabSz="457200" rtl="1" eaLnBrk="1" latinLnBrk="0" hangingPunct="1">
              <a:spcBef>
                <a:spcPct val="0"/>
              </a:spcBef>
              <a:buNone/>
              <a:defRPr sz="4800" kern="1200" cap="all">
                <a:ln w="3175" cmpd="sng">
                  <a:noFill/>
                </a:ln>
                <a:solidFill>
                  <a:schemeClr val="tx1"/>
                </a:solidFill>
                <a:effectLst/>
                <a:latin typeface="Poppins" pitchFamily="2" charset="77"/>
                <a:ea typeface="+mj-ea"/>
                <a:cs typeface="Poppins" pitchFamily="2" charset="77"/>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טיפולים אלטרנטיביים מקבילים</a:t>
            </a:r>
            <a:b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en-US"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vs.  </a:t>
            </a:r>
            <a:r>
              <a:rPr lang="en-US"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US</a:t>
            </a:r>
            <a:br>
              <a:rPr lang="he-IL" sz="2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endPar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חץ: מחומש 4">
            <a:extLst>
              <a:ext uri="{FF2B5EF4-FFF2-40B4-BE49-F238E27FC236}">
                <a16:creationId xmlns:a16="http://schemas.microsoft.com/office/drawing/2014/main" id="{DB82AB8E-34F5-3DED-FB9A-A1299564C893}"/>
              </a:ext>
            </a:extLst>
          </p:cNvPr>
          <p:cNvSpPr/>
          <p:nvPr/>
        </p:nvSpPr>
        <p:spPr>
          <a:xfrm flipH="1">
            <a:off x="7412854" y="1521746"/>
            <a:ext cx="4779144" cy="615843"/>
          </a:xfrm>
          <a:prstGeom prst="homePlate">
            <a:avLst>
              <a:gd name="adj" fmla="val 22186"/>
            </a:avLst>
          </a:prstGeom>
          <a:solidFill>
            <a:schemeClr val="accent2">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8AD2FCB0-CCA5-7942-153E-F2EF450FE638}"/>
              </a:ext>
            </a:extLst>
          </p:cNvPr>
          <p:cNvSpPr txBox="1"/>
          <p:nvPr/>
        </p:nvSpPr>
        <p:spPr>
          <a:xfrm>
            <a:off x="7705776" y="1579642"/>
            <a:ext cx="4347665" cy="461665"/>
          </a:xfrm>
          <a:prstGeom prst="rect">
            <a:avLst/>
          </a:prstGeom>
          <a:noFill/>
        </p:spPr>
        <p:txBody>
          <a:bodyPr wrap="none" rtlCol="1">
            <a:spAutoFit/>
          </a:bodyPr>
          <a:lstStyle/>
          <a:p>
            <a: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דלקת מפרקים ניוונית בברך</a:t>
            </a:r>
            <a:endParaRPr lang="he-IL" sz="2400" dirty="0"/>
          </a:p>
        </p:txBody>
      </p:sp>
    </p:spTree>
    <p:extLst>
      <p:ext uri="{BB962C8B-B14F-4D97-AF65-F5344CB8AC3E}">
        <p14:creationId xmlns:p14="http://schemas.microsoft.com/office/powerpoint/2010/main" val="15628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9FBB07-5B50-F750-C4BE-5E741D24DC58}"/>
              </a:ext>
            </a:extLst>
          </p:cNvPr>
          <p:cNvPicPr>
            <a:picLocks noChangeAspect="1"/>
          </p:cNvPicPr>
          <p:nvPr/>
        </p:nvPicPr>
        <p:blipFill>
          <a:blip r:embed="rId2"/>
          <a:stretch>
            <a:fillRect/>
          </a:stretch>
        </p:blipFill>
        <p:spPr>
          <a:xfrm>
            <a:off x="6243207" y="126461"/>
            <a:ext cx="5865018" cy="6636544"/>
          </a:xfrm>
          <a:prstGeom prst="rect">
            <a:avLst/>
          </a:prstGeom>
        </p:spPr>
      </p:pic>
      <p:sp>
        <p:nvSpPr>
          <p:cNvPr id="6" name="TextBox 5">
            <a:extLst>
              <a:ext uri="{FF2B5EF4-FFF2-40B4-BE49-F238E27FC236}">
                <a16:creationId xmlns:a16="http://schemas.microsoft.com/office/drawing/2014/main" id="{6DA6C262-91B6-665D-84A0-97D2D6854654}"/>
              </a:ext>
            </a:extLst>
          </p:cNvPr>
          <p:cNvSpPr txBox="1"/>
          <p:nvPr/>
        </p:nvSpPr>
        <p:spPr>
          <a:xfrm>
            <a:off x="452761" y="890072"/>
            <a:ext cx="5021648" cy="2436564"/>
          </a:xfrm>
          <a:prstGeom prst="rect">
            <a:avLst/>
          </a:prstGeom>
          <a:noFill/>
        </p:spPr>
        <p:txBody>
          <a:bodyPr wrap="square" rtlCol="0">
            <a:spAutoFit/>
          </a:bodyPr>
          <a:lstStyle/>
          <a:p>
            <a:pPr marL="0" algn="r" defTabSz="914400" rtl="1" eaLnBrk="1" latinLnBrk="0" hangingPunct="1"/>
            <a:r>
              <a:rPr lang="he-IL" sz="3000" b="1" dirty="0">
                <a:solidFill>
                  <a:schemeClr val="accent2">
                    <a:lumMod val="60000"/>
                    <a:lumOff val="4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תקינה</a:t>
            </a:r>
          </a:p>
          <a:p>
            <a:pPr marL="0" algn="r" defTabSz="914400" rtl="1" eaLnBrk="1" latinLnBrk="0" hangingPunct="1"/>
            <a:endParaRPr lang="he-IL" dirty="0">
              <a:latin typeface="Tahoma" panose="020B0604030504040204" pitchFamily="34" charset="0"/>
              <a:ea typeface="Tahoma" panose="020B0604030504040204" pitchFamily="34" charset="0"/>
              <a:cs typeface="Tahoma" panose="020B0604030504040204" pitchFamily="34" charset="0"/>
            </a:endParaRPr>
          </a:p>
          <a:p>
            <a:pPr marL="0" algn="r" defTabSz="914400" rtl="1" eaLnBrk="1" latinLnBrk="0" hangingPunct="1">
              <a:lnSpc>
                <a:spcPct val="150000"/>
              </a:lnSpc>
            </a:pPr>
            <a:r>
              <a:rPr lang="en-US" dirty="0">
                <a:latin typeface="Tahoma" panose="020B0604030504040204" pitchFamily="34" charset="0"/>
                <a:ea typeface="Tahoma" panose="020B0604030504040204" pitchFamily="34" charset="0"/>
                <a:cs typeface="Tahoma" panose="020B0604030504040204" pitchFamily="34" charset="0"/>
              </a:rPr>
              <a:t> - FDA</a:t>
            </a:r>
            <a:r>
              <a:rPr lang="he-IL" dirty="0">
                <a:latin typeface="Tahoma" panose="020B0604030504040204" pitchFamily="34" charset="0"/>
                <a:ea typeface="Tahoma" panose="020B0604030504040204" pitchFamily="34" charset="0"/>
                <a:cs typeface="Tahoma" panose="020B0604030504040204" pitchFamily="34" charset="0"/>
              </a:rPr>
              <a:t>אישור שימוש ארה״ב</a:t>
            </a:r>
            <a:endParaRPr lang="en-US" dirty="0">
              <a:latin typeface="Tahoma" panose="020B0604030504040204" pitchFamily="34" charset="0"/>
              <a:ea typeface="Tahoma" panose="020B0604030504040204" pitchFamily="34" charset="0"/>
              <a:cs typeface="Tahoma" panose="020B0604030504040204" pitchFamily="34" charset="0"/>
            </a:endParaRPr>
          </a:p>
          <a:p>
            <a:pPr marL="0" algn="r" defTabSz="914400" rtl="1" eaLnBrk="1" latinLnBrk="0" hangingPunct="1">
              <a:lnSpc>
                <a:spcPct val="150000"/>
              </a:lnSpc>
            </a:pPr>
            <a:r>
              <a:rPr lang="en-US" dirty="0">
                <a:latin typeface="Tahoma" panose="020B0604030504040204" pitchFamily="34" charset="0"/>
                <a:ea typeface="Tahoma" panose="020B0604030504040204" pitchFamily="34" charset="0"/>
                <a:cs typeface="Tahoma" panose="020B0604030504040204" pitchFamily="34" charset="0"/>
              </a:rPr>
              <a:t>- CE</a:t>
            </a:r>
            <a:r>
              <a:rPr lang="he-IL" dirty="0">
                <a:latin typeface="Tahoma" panose="020B0604030504040204" pitchFamily="34" charset="0"/>
                <a:ea typeface="Tahoma" panose="020B0604030504040204" pitchFamily="34" charset="0"/>
                <a:cs typeface="Tahoma" panose="020B0604030504040204" pitchFamily="34" charset="0"/>
              </a:rPr>
              <a:t> אישור הפצה ושימוש איחוד אירופי</a:t>
            </a:r>
            <a:endParaRPr lang="en-US" dirty="0">
              <a:latin typeface="Tahoma" panose="020B0604030504040204" pitchFamily="34" charset="0"/>
              <a:ea typeface="Tahoma" panose="020B0604030504040204" pitchFamily="34" charset="0"/>
              <a:cs typeface="Tahoma" panose="020B0604030504040204" pitchFamily="34" charset="0"/>
            </a:endParaRPr>
          </a:p>
          <a:p>
            <a:pPr marL="0" algn="r" defTabSz="914400" rtl="1" eaLnBrk="1" latinLnBrk="0" hangingPunct="1">
              <a:lnSpc>
                <a:spcPct val="150000"/>
              </a:lnSpc>
            </a:pPr>
            <a:r>
              <a:rPr lang="he-IL" dirty="0" err="1">
                <a:latin typeface="Tahoma" panose="020B0604030504040204" pitchFamily="34" charset="0"/>
                <a:ea typeface="Tahoma" panose="020B0604030504040204" pitchFamily="34" charset="0"/>
                <a:cs typeface="Tahoma" panose="020B0604030504040204" pitchFamily="34" charset="0"/>
              </a:rPr>
              <a:t>אמ״ר</a:t>
            </a:r>
            <a:r>
              <a:rPr lang="he-IL" dirty="0">
                <a:latin typeface="Tahoma" panose="020B0604030504040204" pitchFamily="34" charset="0"/>
                <a:ea typeface="Tahoma" panose="020B0604030504040204" pitchFamily="34" charset="0"/>
                <a:cs typeface="Tahoma" panose="020B0604030504040204" pitchFamily="34" charset="0"/>
              </a:rPr>
              <a:t> - אישור משרד הבריאות לייבוא והפצה</a:t>
            </a:r>
          </a:p>
          <a:p>
            <a:pPr marL="0" algn="r" defTabSz="914400" rtl="1" eaLnBrk="1" latinLnBrk="0" hangingPunct="1">
              <a:lnSpc>
                <a:spcPct val="150000"/>
              </a:lnSpc>
            </a:pPr>
            <a:r>
              <a:rPr lang="he-IL" dirty="0">
                <a:latin typeface="Tahoma" panose="020B0604030504040204" pitchFamily="34" charset="0"/>
                <a:ea typeface="Tahoma" panose="020B0604030504040204" pitchFamily="34" charset="0"/>
                <a:cs typeface="Tahoma" panose="020B0604030504040204" pitchFamily="34" charset="0"/>
              </a:rPr>
              <a:t>אישור ספק משרד הביטחון</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תמונה 2">
            <a:extLst>
              <a:ext uri="{FF2B5EF4-FFF2-40B4-BE49-F238E27FC236}">
                <a16:creationId xmlns:a16="http://schemas.microsoft.com/office/drawing/2014/main" id="{D13FB375-BB26-CB75-8ABD-01B9B2C8DF92}"/>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pic>
        <p:nvPicPr>
          <p:cNvPr id="8" name="תמונה 7">
            <a:extLst>
              <a:ext uri="{FF2B5EF4-FFF2-40B4-BE49-F238E27FC236}">
                <a16:creationId xmlns:a16="http://schemas.microsoft.com/office/drawing/2014/main" id="{ABFCDA19-9448-5FE2-8F26-E83452AD1B8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17040" y="3710503"/>
            <a:ext cx="4000500" cy="22574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59210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115B-A1FB-BA1C-486B-61D38D6FC412}"/>
              </a:ext>
            </a:extLst>
          </p:cNvPr>
          <p:cNvSpPr>
            <a:spLocks noGrp="1"/>
          </p:cNvSpPr>
          <p:nvPr>
            <p:ph type="title"/>
          </p:nvPr>
        </p:nvSpPr>
        <p:spPr>
          <a:xfrm>
            <a:off x="2544933" y="530946"/>
            <a:ext cx="7102135" cy="960102"/>
          </a:xfrm>
        </p:spPr>
        <p:txBody>
          <a:bodyPr/>
          <a:lstStyle/>
          <a:p>
            <a:pPr algn="ctr" defTabSz="914400" rtl="0" eaLnBrk="1" latinLnBrk="0" hangingPunct="1">
              <a:lnSpc>
                <a:spcPct val="90000"/>
              </a:lnSpc>
              <a:spcBef>
                <a:spcPct val="0"/>
              </a:spcBef>
              <a:buNone/>
            </a:pP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בטיחות ותופעות לוואי</a:t>
            </a:r>
            <a:endParaRPr lang="en-US"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05909AB1-B367-C194-5F0D-1B7926B3CFB8}"/>
              </a:ext>
            </a:extLst>
          </p:cNvPr>
          <p:cNvSpPr>
            <a:spLocks noGrp="1"/>
          </p:cNvSpPr>
          <p:nvPr>
            <p:ph type="body" sz="quarter" idx="13"/>
          </p:nvPr>
        </p:nvSpPr>
        <p:spPr>
          <a:xfrm>
            <a:off x="825561" y="2539014"/>
            <a:ext cx="5029200" cy="2662637"/>
          </a:xfrm>
        </p:spPr>
        <p:txBody>
          <a:bodyPr/>
          <a:lstStyle/>
          <a:p>
            <a:pPr marL="0" indent="0" algn="r" defTabSz="914400" rtl="1" eaLnBrk="1" latinLnBrk="0" hangingPunct="1">
              <a:lnSpc>
                <a:spcPct val="90000"/>
              </a:lnSpc>
              <a:spcBef>
                <a:spcPts val="1000"/>
              </a:spcBef>
              <a:buFont typeface="Arial" panose="020B0604020202020204" pitchFamily="34" charset="0"/>
              <a:buNone/>
            </a:pPr>
            <a:r>
              <a:rPr lang="he-IL" sz="2400" b="1" dirty="0">
                <a:latin typeface="Tahoma" panose="020B0604030504040204" pitchFamily="34" charset="0"/>
                <a:ea typeface="Tahoma" panose="020B0604030504040204" pitchFamily="34" charset="0"/>
                <a:cs typeface="Tahoma" panose="020B0604030504040204" pitchFamily="34" charset="0"/>
              </a:rPr>
              <a:t>טיפול בטוח:</a:t>
            </a:r>
            <a:r>
              <a:rPr lang="he-IL" sz="2400" dirty="0">
                <a:latin typeface="Tahoma" panose="020B0604030504040204" pitchFamily="34" charset="0"/>
                <a:ea typeface="Tahoma" panose="020B0604030504040204" pitchFamily="34" charset="0"/>
                <a:cs typeface="Tahoma" panose="020B0604030504040204" pitchFamily="34" charset="0"/>
              </a:rPr>
              <a:t> </a:t>
            </a:r>
            <a:r>
              <a:rPr lang="he-IL" sz="2400" b="0" dirty="0">
                <a:latin typeface="Tahoma" panose="020B0604030504040204" pitchFamily="34" charset="0"/>
                <a:ea typeface="Tahoma" panose="020B0604030504040204" pitchFamily="34" charset="0"/>
                <a:cs typeface="Tahoma" panose="020B0604030504040204" pitchFamily="34" charset="0"/>
              </a:rPr>
              <a:t>טיפול ב-</a:t>
            </a:r>
            <a:r>
              <a:rPr lang="en-US" sz="2400" b="0" dirty="0">
                <a:latin typeface="Tahoma" panose="020B0604030504040204" pitchFamily="34" charset="0"/>
                <a:ea typeface="Tahoma" panose="020B0604030504040204" pitchFamily="34" charset="0"/>
                <a:cs typeface="Tahoma" panose="020B0604030504040204" pitchFamily="34" charset="0"/>
              </a:rPr>
              <a:t> </a:t>
            </a:r>
            <a:r>
              <a:rPr lang="en-GB" sz="2400" b="0" dirty="0">
                <a:latin typeface="Tahoma" panose="020B0604030504040204" pitchFamily="34" charset="0"/>
                <a:ea typeface="Tahoma" panose="020B0604030504040204" pitchFamily="34" charset="0"/>
                <a:cs typeface="Tahoma" panose="020B0604030504040204" pitchFamily="34" charset="0"/>
              </a:rPr>
              <a:t>PEMF </a:t>
            </a:r>
            <a:r>
              <a:rPr lang="he-IL" sz="2400" b="0" dirty="0">
                <a:latin typeface="Tahoma" panose="020B0604030504040204" pitchFamily="34" charset="0"/>
                <a:ea typeface="Tahoma" panose="020B0604030504040204" pitchFamily="34" charset="0"/>
                <a:cs typeface="Tahoma" panose="020B0604030504040204" pitchFamily="34" charset="0"/>
              </a:rPr>
              <a:t>נחשב טיפול בטוח כאשר הוא מנוהל על-ידי איש מקצוע בתחום הבריאות.</a:t>
            </a:r>
          </a:p>
          <a:p>
            <a:pPr marL="0" indent="0" algn="r" defTabSz="914400" rtl="1" eaLnBrk="1" latinLnBrk="0" hangingPunct="1">
              <a:lnSpc>
                <a:spcPct val="90000"/>
              </a:lnSpc>
              <a:spcBef>
                <a:spcPts val="1000"/>
              </a:spcBef>
              <a:buFont typeface="Arial" panose="020B0604020202020204" pitchFamily="34" charset="0"/>
              <a:buNone/>
            </a:pPr>
            <a:r>
              <a:rPr lang="he-IL" sz="2400" b="1" dirty="0">
                <a:latin typeface="Tahoma" panose="020B0604030504040204" pitchFamily="34" charset="0"/>
                <a:ea typeface="Tahoma" panose="020B0604030504040204" pitchFamily="34" charset="0"/>
                <a:cs typeface="Tahoma" panose="020B0604030504040204" pitchFamily="34" charset="0"/>
              </a:rPr>
              <a:t>תופעות לוואי קלות:</a:t>
            </a:r>
            <a:r>
              <a:rPr lang="he-IL" sz="2400" dirty="0">
                <a:latin typeface="Tahoma" panose="020B0604030504040204" pitchFamily="34" charset="0"/>
                <a:ea typeface="Tahoma" panose="020B0604030504040204" pitchFamily="34" charset="0"/>
                <a:cs typeface="Tahoma" panose="020B0604030504040204" pitchFamily="34" charset="0"/>
              </a:rPr>
              <a:t> </a:t>
            </a:r>
            <a:r>
              <a:rPr lang="he-IL" sz="2400" b="0" dirty="0">
                <a:latin typeface="Tahoma" panose="020B0604030504040204" pitchFamily="34" charset="0"/>
                <a:ea typeface="Tahoma" panose="020B0604030504040204" pitchFamily="34" charset="0"/>
                <a:cs typeface="Tahoma" panose="020B0604030504040204" pitchFamily="34" charset="0"/>
              </a:rPr>
              <a:t>כמה אנשים עשויים לחוות תופעות לוואי קלות, כגון אדמומיות בעור או תחושה עקצוץ.</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sp>
        <p:nvSpPr>
          <p:cNvPr id="3" name="Picture Placeholder 4">
            <a:extLst>
              <a:ext uri="{FF2B5EF4-FFF2-40B4-BE49-F238E27FC236}">
                <a16:creationId xmlns:a16="http://schemas.microsoft.com/office/drawing/2014/main" id="{0D964C09-D557-2788-1388-BE3B5EC17E51}"/>
              </a:ext>
            </a:extLst>
          </p:cNvPr>
          <p:cNvSpPr txBox="1">
            <a:spLocks/>
          </p:cNvSpPr>
          <p:nvPr/>
        </p:nvSpPr>
        <p:spPr>
          <a:xfrm>
            <a:off x="7696200" y="114301"/>
            <a:ext cx="44958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9" name="Picture 8">
            <a:extLst>
              <a:ext uri="{FF2B5EF4-FFF2-40B4-BE49-F238E27FC236}">
                <a16:creationId xmlns:a16="http://schemas.microsoft.com/office/drawing/2014/main" id="{8BED828A-17C5-B814-9C98-95EA14BD412F}"/>
              </a:ext>
            </a:extLst>
          </p:cNvPr>
          <p:cNvPicPr>
            <a:picLocks noChangeAspect="1"/>
          </p:cNvPicPr>
          <p:nvPr/>
        </p:nvPicPr>
        <p:blipFill>
          <a:blip r:embed="rId2"/>
          <a:srcRect r="13574"/>
          <a:stretch/>
        </p:blipFill>
        <p:spPr>
          <a:xfrm>
            <a:off x="6468574" y="1491048"/>
            <a:ext cx="5343550" cy="479030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7" name="תמונה 6">
            <a:extLst>
              <a:ext uri="{FF2B5EF4-FFF2-40B4-BE49-F238E27FC236}">
                <a16:creationId xmlns:a16="http://schemas.microsoft.com/office/drawing/2014/main" id="{F818764C-7816-8EE2-B84D-79EDDEE3B0F6}"/>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330141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CC87-DC9F-4EC6-3DA1-D2C431CC2D3D}"/>
              </a:ext>
            </a:extLst>
          </p:cNvPr>
          <p:cNvSpPr>
            <a:spLocks noGrp="1"/>
          </p:cNvSpPr>
          <p:nvPr>
            <p:ph type="title"/>
          </p:nvPr>
        </p:nvSpPr>
        <p:spPr>
          <a:xfrm>
            <a:off x="914400" y="527898"/>
            <a:ext cx="10475650" cy="1325563"/>
          </a:xfrm>
        </p:spPr>
        <p:txBody>
          <a:bodyPr/>
          <a:lstStyle/>
          <a:p>
            <a:pPr algn="ctr"/>
            <a:r>
              <a:rPr lang="he-IL"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הפעלה ותחזוקת מכשירים</a:t>
            </a:r>
            <a:endParaRPr lang="en-US"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27C17EE7-85E3-5E1B-92D0-2A5940098F10}"/>
              </a:ext>
            </a:extLst>
          </p:cNvPr>
          <p:cNvSpPr>
            <a:spLocks noGrp="1"/>
          </p:cNvSpPr>
          <p:nvPr>
            <p:ph type="body" sz="quarter" idx="13"/>
          </p:nvPr>
        </p:nvSpPr>
        <p:spPr>
          <a:xfrm>
            <a:off x="860440" y="2800296"/>
            <a:ext cx="5465685" cy="2703250"/>
          </a:xfrm>
        </p:spPr>
        <p:txBody>
          <a:bodyPr anchor="t"/>
          <a:lstStyle/>
          <a:p>
            <a:pPr marL="0" indent="0" algn="r" defTabSz="914400" rtl="1" eaLnBrk="1" latinLnBrk="0" hangingPunct="1">
              <a:lnSpc>
                <a:spcPct val="90000"/>
              </a:lnSpc>
              <a:spcBef>
                <a:spcPts val="1000"/>
              </a:spcBef>
              <a:buFont typeface="Arial" panose="020B0604020202020204" pitchFamily="34" charset="0"/>
              <a:buNone/>
            </a:pPr>
            <a:r>
              <a:rPr lang="he-IL" dirty="0">
                <a:latin typeface="Tahoma" panose="020B0604030504040204" pitchFamily="34" charset="0"/>
                <a:ea typeface="Tahoma" panose="020B0604030504040204" pitchFamily="34" charset="0"/>
                <a:cs typeface="Tahoma" panose="020B0604030504040204" pitchFamily="34" charset="0"/>
              </a:rPr>
              <a:t>תחזוקה קלה, ללא הוראות מיוחדות, ללא בלאי ומתכלים. </a:t>
            </a:r>
          </a:p>
          <a:p>
            <a:pPr marL="0" indent="0" algn="r" defTabSz="914400" rtl="1" eaLnBrk="1" latinLnBrk="0" hangingPunct="1">
              <a:lnSpc>
                <a:spcPct val="90000"/>
              </a:lnSpc>
              <a:spcBef>
                <a:spcPts val="1000"/>
              </a:spcBef>
              <a:buFont typeface="Arial" panose="020B0604020202020204" pitchFamily="34" charset="0"/>
              <a:buNone/>
            </a:pPr>
            <a:r>
              <a:rPr lang="he-IL" dirty="0">
                <a:latin typeface="Tahoma" panose="020B0604030504040204" pitchFamily="34" charset="0"/>
                <a:ea typeface="Tahoma" panose="020B0604030504040204" pitchFamily="34" charset="0"/>
                <a:cs typeface="Tahoma" panose="020B0604030504040204" pitchFamily="34" charset="0"/>
              </a:rPr>
              <a:t>תקלות נדירות מטופלות על-ידי טכנאי מוסמך.</a:t>
            </a:r>
          </a:p>
          <a:p>
            <a:pPr marL="0" indent="0" algn="r" defTabSz="914400" rtl="1" eaLnBrk="1" latinLnBrk="0" hangingPunct="1">
              <a:lnSpc>
                <a:spcPct val="90000"/>
              </a:lnSpc>
              <a:spcBef>
                <a:spcPts val="1000"/>
              </a:spcBef>
              <a:buFont typeface="Arial" panose="020B0604020202020204" pitchFamily="34" charset="0"/>
              <a:buNone/>
            </a:pPr>
            <a:r>
              <a:rPr lang="he-IL" dirty="0">
                <a:latin typeface="Tahoma" panose="020B0604030504040204" pitchFamily="34" charset="0"/>
                <a:ea typeface="Tahoma" panose="020B0604030504040204" pitchFamily="34" charset="0"/>
                <a:cs typeface="Tahoma" panose="020B0604030504040204" pitchFamily="34" charset="0"/>
              </a:rPr>
              <a:t>במקרה של תקלות, ניתן מכשיר חלופי.</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Picture Placeholder 4">
            <a:extLst>
              <a:ext uri="{FF2B5EF4-FFF2-40B4-BE49-F238E27FC236}">
                <a16:creationId xmlns:a16="http://schemas.microsoft.com/office/drawing/2014/main" id="{0D1236B0-6D53-7938-004C-E65461BE3A49}"/>
              </a:ext>
            </a:extLst>
          </p:cNvPr>
          <p:cNvSpPr txBox="1">
            <a:spLocks/>
          </p:cNvSpPr>
          <p:nvPr/>
        </p:nvSpPr>
        <p:spPr>
          <a:xfrm>
            <a:off x="7696200" y="118663"/>
            <a:ext cx="44958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Picture Placeholder 4">
            <a:extLst>
              <a:ext uri="{FF2B5EF4-FFF2-40B4-BE49-F238E27FC236}">
                <a16:creationId xmlns:a16="http://schemas.microsoft.com/office/drawing/2014/main" id="{77D23AD6-48BD-7124-D9DE-212E49B7FE0F}"/>
              </a:ext>
            </a:extLst>
          </p:cNvPr>
          <p:cNvSpPr txBox="1">
            <a:spLocks/>
          </p:cNvSpPr>
          <p:nvPr/>
        </p:nvSpPr>
        <p:spPr>
          <a:xfrm>
            <a:off x="12322934" y="1040043"/>
            <a:ext cx="1538540" cy="5022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4338" name="Picture 2" descr="Pulsed Electromagnetic Field Therapy machines by PEMF for Professionals &amp;  Clinics - AliExpress">
            <a:extLst>
              <a:ext uri="{FF2B5EF4-FFF2-40B4-BE49-F238E27FC236}">
                <a16:creationId xmlns:a16="http://schemas.microsoft.com/office/drawing/2014/main" id="{A24FB03D-112D-02A6-1456-C6679C160C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48"/>
          <a:stretch/>
        </p:blipFill>
        <p:spPr bwMode="auto">
          <a:xfrm>
            <a:off x="6997141" y="1853461"/>
            <a:ext cx="4523843" cy="4371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FC9203A3-FB4C-8741-C94F-BD78BAB40B4C}"/>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384681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B2DD-EF92-96EC-3F59-EE3EAF0D46D1}"/>
              </a:ext>
            </a:extLst>
          </p:cNvPr>
          <p:cNvSpPr>
            <a:spLocks noGrp="1"/>
          </p:cNvSpPr>
          <p:nvPr>
            <p:ph type="title"/>
          </p:nvPr>
        </p:nvSpPr>
        <p:spPr>
          <a:xfrm>
            <a:off x="7955202" y="1169560"/>
            <a:ext cx="4007976" cy="774650"/>
          </a:xfrm>
        </p:spPr>
        <p:txBody>
          <a:bodyPr/>
          <a:lstStyle/>
          <a:p>
            <a:pPr algn="ctr" rtl="1"/>
            <a:r>
              <a:rPr lang="he-IL"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למי מתאים </a:t>
            </a:r>
            <a:endParaRPr lang="en-US"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CA73E62B-D104-B9CD-7B4A-EE2ADFF18F27}"/>
              </a:ext>
            </a:extLst>
          </p:cNvPr>
          <p:cNvSpPr>
            <a:spLocks noGrp="1"/>
          </p:cNvSpPr>
          <p:nvPr>
            <p:ph type="body" sz="quarter" idx="13"/>
          </p:nvPr>
        </p:nvSpPr>
        <p:spPr>
          <a:xfrm>
            <a:off x="83775" y="914400"/>
            <a:ext cx="7488653" cy="5140171"/>
          </a:xfrm>
        </p:spPr>
        <p:txBody>
          <a:bodyPr anchor="ctr"/>
          <a:lstStyle/>
          <a:p>
            <a:pPr algn="r" rtl="1"/>
            <a:r>
              <a:rPr lang="he-IL" sz="1600" dirty="0">
                <a:solidFill>
                  <a:schemeClr val="tx1"/>
                </a:solidFill>
                <a:latin typeface="Tahoma" panose="020B0604030504040204" pitchFamily="34" charset="0"/>
                <a:ea typeface="Tahoma" panose="020B0604030504040204" pitchFamily="34" charset="0"/>
                <a:cs typeface="Tahoma" panose="020B0604030504040204" pitchFamily="34" charset="0"/>
              </a:rPr>
              <a:t>מרכזים רפואיים </a:t>
            </a:r>
          </a:p>
          <a:p>
            <a:pPr algn="r" rtl="1"/>
            <a:r>
              <a:rPr lang="he-IL" sz="160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רופאים</a:t>
            </a:r>
            <a:r>
              <a:rPr lang="he-IL" sz="1600" dirty="0">
                <a:solidFill>
                  <a:schemeClr val="tx1"/>
                </a:solidFill>
                <a:latin typeface="Tahoma" panose="020B0604030504040204" pitchFamily="34" charset="0"/>
                <a:ea typeface="Tahoma" panose="020B0604030504040204" pitchFamily="34" charset="0"/>
                <a:cs typeface="Tahoma" panose="020B0604030504040204" pitchFamily="34" charset="0"/>
              </a:rPr>
              <a:t>: כאב, שיקום, אורטופדים, נוירולוגיים, גריאטרים, </a:t>
            </a:r>
          </a:p>
          <a:p>
            <a:pPr algn="r" rtl="1"/>
            <a:r>
              <a:rPr lang="he-IL" sz="160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מטפלים:כירופרקטים, אוסטיאופטיים, דיקור סיני , פיזיו, וכיוב</a:t>
            </a:r>
          </a:p>
          <a:p>
            <a:pPr algn="r" rtl="1"/>
            <a:r>
              <a:rPr lang="he-IL" sz="1600" dirty="0">
                <a:solidFill>
                  <a:schemeClr val="tx1"/>
                </a:solidFill>
                <a:latin typeface="Tahoma" panose="020B0604030504040204" pitchFamily="34" charset="0"/>
                <a:ea typeface="Tahoma" panose="020B0604030504040204" pitchFamily="34" charset="0"/>
                <a:cs typeface="Tahoma" panose="020B0604030504040204" pitchFamily="34" charset="0"/>
              </a:rPr>
              <a:t>בתי אבות </a:t>
            </a:r>
          </a:p>
          <a:p>
            <a:pPr algn="r" rtl="1"/>
            <a:r>
              <a:rPr lang="he-IL" sz="160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מוסדות סיעודיים </a:t>
            </a:r>
          </a:p>
          <a:p>
            <a:pPr algn="r" rtl="1"/>
            <a:r>
              <a:rPr lang="he-IL" sz="1600" dirty="0">
                <a:solidFill>
                  <a:schemeClr val="tx1"/>
                </a:solidFill>
                <a:latin typeface="Tahoma" panose="020B0604030504040204" pitchFamily="34" charset="0"/>
                <a:ea typeface="Tahoma" panose="020B0604030504040204" pitchFamily="34" charset="0"/>
                <a:cs typeface="Tahoma" panose="020B0604030504040204" pitchFamily="34" charset="0"/>
              </a:rPr>
              <a:t>מרפאות כאב</a:t>
            </a:r>
          </a:p>
          <a:p>
            <a:pPr algn="r" rtl="1"/>
            <a:r>
              <a:rPr lang="he-IL" sz="1600" i="0" u="none" strike="noStrike">
                <a:solidFill>
                  <a:schemeClr val="tx1"/>
                </a:solidFill>
                <a:effectLst/>
                <a:latin typeface="Tahoma" panose="020B0604030504040204" pitchFamily="34" charset="0"/>
                <a:ea typeface="Tahoma" panose="020B0604030504040204" pitchFamily="34" charset="0"/>
                <a:cs typeface="Tahoma" panose="020B0604030504040204" pitchFamily="34" charset="0"/>
              </a:rPr>
              <a:t>מרכזי שיקום</a:t>
            </a:r>
          </a:p>
          <a:p>
            <a:pPr algn="r" rtl="1"/>
            <a:endParaRPr lang="he-IL" sz="160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3" name="תמונה 2">
            <a:extLst>
              <a:ext uri="{FF2B5EF4-FFF2-40B4-BE49-F238E27FC236}">
                <a16:creationId xmlns:a16="http://schemas.microsoft.com/office/drawing/2014/main" id="{C0E57975-FA5B-CB42-4130-60155FE4DEAC}"/>
              </a:ext>
            </a:extLst>
          </p:cNvPr>
          <p:cNvPicPr>
            <a:picLocks noChangeAspect="1"/>
          </p:cNvPicPr>
          <p:nvPr/>
        </p:nvPicPr>
        <p:blipFill>
          <a:blip r:embed="rId2"/>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pic>
        <p:nvPicPr>
          <p:cNvPr id="6" name="תמונה 5">
            <a:extLst>
              <a:ext uri="{FF2B5EF4-FFF2-40B4-BE49-F238E27FC236}">
                <a16:creationId xmlns:a16="http://schemas.microsoft.com/office/drawing/2014/main" id="{CAE9210F-8654-C3DF-DA4E-FA2FBC49D73E}"/>
              </a:ext>
            </a:extLst>
          </p:cNvPr>
          <p:cNvPicPr>
            <a:picLocks noChangeAspect="1"/>
          </p:cNvPicPr>
          <p:nvPr/>
        </p:nvPicPr>
        <p:blipFill>
          <a:blip r:embed="rId3"/>
          <a:stretch>
            <a:fillRect/>
          </a:stretch>
        </p:blipFill>
        <p:spPr>
          <a:xfrm>
            <a:off x="7988762" y="2050741"/>
            <a:ext cx="3897297" cy="3897297"/>
          </a:xfrm>
          <a:prstGeom prst="rect">
            <a:avLst/>
          </a:prstGeom>
        </p:spPr>
      </p:pic>
    </p:spTree>
    <p:extLst>
      <p:ext uri="{BB962C8B-B14F-4D97-AF65-F5344CB8AC3E}">
        <p14:creationId xmlns:p14="http://schemas.microsoft.com/office/powerpoint/2010/main" val="2969528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14A17FC-8B14-6B98-914B-9C7C745013E9}"/>
              </a:ext>
            </a:extLst>
          </p:cNvPr>
          <p:cNvPicPr>
            <a:picLocks noChangeAspect="1"/>
          </p:cNvPicPr>
          <p:nvPr/>
        </p:nvPicPr>
        <p:blipFill>
          <a:blip r:embed="rId2"/>
          <a:stretch>
            <a:fillRect/>
          </a:stretch>
        </p:blipFill>
        <p:spPr>
          <a:xfrm>
            <a:off x="3841686" y="1899821"/>
            <a:ext cx="4508629" cy="446398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4" name="מלבן 3">
            <a:extLst>
              <a:ext uri="{FF2B5EF4-FFF2-40B4-BE49-F238E27FC236}">
                <a16:creationId xmlns:a16="http://schemas.microsoft.com/office/drawing/2014/main" id="{ABB027FD-CE3A-D725-A579-2CE95A1EE774}"/>
              </a:ext>
            </a:extLst>
          </p:cNvPr>
          <p:cNvSpPr/>
          <p:nvPr/>
        </p:nvSpPr>
        <p:spPr>
          <a:xfrm>
            <a:off x="4653939" y="561487"/>
            <a:ext cx="2884123" cy="1200329"/>
          </a:xfrm>
          <a:prstGeom prst="rect">
            <a:avLst/>
          </a:prstGeom>
          <a:noFill/>
        </p:spPr>
        <p:txBody>
          <a:bodyPr wrap="none" lIns="91440" tIns="45720" rIns="91440" bIns="45720">
            <a:spAutoFit/>
          </a:bodyPr>
          <a:lstStyle/>
          <a:p>
            <a:pPr algn="ctr"/>
            <a:r>
              <a:rPr lang="he-IL" sz="7200" b="1"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תודה!</a:t>
            </a:r>
          </a:p>
        </p:txBody>
      </p:sp>
      <p:pic>
        <p:nvPicPr>
          <p:cNvPr id="5" name="תמונה 4">
            <a:extLst>
              <a:ext uri="{FF2B5EF4-FFF2-40B4-BE49-F238E27FC236}">
                <a16:creationId xmlns:a16="http://schemas.microsoft.com/office/drawing/2014/main" id="{B66B1193-0FD6-1A4E-B676-B811DF745699}"/>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3470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2890-8A05-1DFE-D558-997D781EC7D1}"/>
              </a:ext>
            </a:extLst>
          </p:cNvPr>
          <p:cNvSpPr>
            <a:spLocks noGrp="1"/>
          </p:cNvSpPr>
          <p:nvPr>
            <p:ph type="title"/>
          </p:nvPr>
        </p:nvSpPr>
        <p:spPr>
          <a:xfrm>
            <a:off x="495300" y="796698"/>
            <a:ext cx="5424255" cy="1534673"/>
          </a:xfrm>
        </p:spPr>
        <p:txBody>
          <a:bodyPr/>
          <a:lstStyle/>
          <a:p>
            <a:pPr algn="ctr" defTabSz="914400" rtl="1" eaLnBrk="1" latinLnBrk="0" hangingPunct="1">
              <a:lnSpc>
                <a:spcPct val="90000"/>
              </a:lnSpc>
              <a:spcBef>
                <a:spcPct val="0"/>
              </a:spcBef>
              <a:buNone/>
            </a:pP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 פועלים </a:t>
            </a:r>
            <a:r>
              <a:rPr lang="he-IL" sz="40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פולסים</a:t>
            </a: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אלקטרומגנטיים</a:t>
            </a:r>
            <a:b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a:t>
            </a:r>
            <a:r>
              <a:rPr lang="he-IL"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US"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22F5C237-C22E-44FF-A89E-549D06DBE64D}"/>
              </a:ext>
            </a:extLst>
          </p:cNvPr>
          <p:cNvSpPr>
            <a:spLocks noGrp="1"/>
          </p:cNvSpPr>
          <p:nvPr>
            <p:ph type="body" sz="quarter" idx="13"/>
          </p:nvPr>
        </p:nvSpPr>
        <p:spPr>
          <a:xfrm>
            <a:off x="729447" y="3227464"/>
            <a:ext cx="4463989" cy="1047464"/>
          </a:xfrm>
        </p:spPr>
        <p:txBody>
          <a:bodyPr/>
          <a:lstStyle/>
          <a:p>
            <a:pPr marL="0" indent="0" algn="r" defTabSz="914400" rtl="1" eaLnBrk="1" latinLnBrk="0" hangingPunct="1">
              <a:lnSpc>
                <a:spcPct val="90000"/>
              </a:lnSpc>
              <a:spcBef>
                <a:spcPts val="1000"/>
              </a:spcBef>
              <a:buFont typeface="Arial" panose="020B0604020202020204" pitchFamily="34" charset="0"/>
              <a:buNone/>
            </a:pPr>
            <a:r>
              <a:rPr lang="he-IL" sz="2400" dirty="0">
                <a:latin typeface="Tahoma" panose="020B0604030504040204" pitchFamily="34" charset="0"/>
                <a:ea typeface="Tahoma" panose="020B0604030504040204" pitchFamily="34" charset="0"/>
                <a:cs typeface="Tahoma" panose="020B0604030504040204" pitchFamily="34" charset="0"/>
              </a:rPr>
              <a:t>ברמה תאית </a:t>
            </a:r>
            <a:r>
              <a:rPr lang="he-IL" sz="2400" b="0" dirty="0">
                <a:latin typeface="Tahoma" panose="020B0604030504040204" pitchFamily="34" charset="0"/>
                <a:ea typeface="Tahoma" panose="020B0604030504040204" pitchFamily="34" charset="0"/>
                <a:cs typeface="Tahoma" panose="020B0604030504040204" pitchFamily="34" charset="0"/>
              </a:rPr>
              <a:t>- </a:t>
            </a:r>
            <a:r>
              <a:rPr lang="en-GB" sz="2400" b="0" dirty="0">
                <a:latin typeface="Tahoma" panose="020B0604030504040204" pitchFamily="34" charset="0"/>
                <a:ea typeface="Tahoma" panose="020B0604030504040204" pitchFamily="34" charset="0"/>
                <a:cs typeface="Tahoma" panose="020B0604030504040204" pitchFamily="34" charset="0"/>
              </a:rPr>
              <a:t>PEMF </a:t>
            </a:r>
            <a:r>
              <a:rPr lang="he-IL" sz="2400" b="0" dirty="0">
                <a:latin typeface="Tahoma" panose="020B0604030504040204" pitchFamily="34" charset="0"/>
                <a:ea typeface="Tahoma" panose="020B0604030504040204" pitchFamily="34" charset="0"/>
                <a:cs typeface="Tahoma" panose="020B0604030504040204" pitchFamily="34" charset="0"/>
              </a:rPr>
              <a:t> מקיימים אינטראקציה עם האותות החשמליים בתוך התאים, ומשפיעים על תפקודם.</a:t>
            </a:r>
            <a:endParaRPr lang="en-US" sz="2400" b="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EB19BF95-5D16-FA95-7C6A-827A78C19AB2}"/>
              </a:ext>
            </a:extLst>
          </p:cNvPr>
          <p:cNvSpPr>
            <a:spLocks noGrp="1"/>
          </p:cNvSpPr>
          <p:nvPr>
            <p:ph type="body" sz="quarter" idx="16"/>
          </p:nvPr>
        </p:nvSpPr>
        <p:spPr>
          <a:xfrm>
            <a:off x="729448" y="4438728"/>
            <a:ext cx="4463988" cy="981000"/>
          </a:xfrm>
        </p:spPr>
        <p:txBody>
          <a:bodyPr/>
          <a:lstStyle/>
          <a:p>
            <a:pPr marL="0" indent="0" algn="r" defTabSz="914400" rtl="1" eaLnBrk="1" latinLnBrk="0" hangingPunct="1">
              <a:lnSpc>
                <a:spcPct val="90000"/>
              </a:lnSpc>
              <a:spcBef>
                <a:spcPts val="1000"/>
              </a:spcBef>
              <a:buFont typeface="Arial" panose="020B0604020202020204" pitchFamily="34" charset="0"/>
              <a:buNone/>
            </a:pPr>
            <a:r>
              <a:rPr lang="he-IL" sz="2400" b="1" dirty="0">
                <a:latin typeface="Tahoma" panose="020B0604030504040204" pitchFamily="34" charset="0"/>
                <a:ea typeface="Tahoma" panose="020B0604030504040204" pitchFamily="34" charset="0"/>
                <a:cs typeface="Tahoma" panose="020B0604030504040204" pitchFamily="34" charset="0"/>
              </a:rPr>
              <a:t>ברמת הרקמה </a:t>
            </a:r>
            <a:r>
              <a:rPr lang="he-IL" sz="2400" dirty="0">
                <a:latin typeface="Tahoma" panose="020B0604030504040204" pitchFamily="34" charset="0"/>
                <a:ea typeface="Tahoma" panose="020B0604030504040204" pitchFamily="34" charset="0"/>
                <a:cs typeface="Tahoma" panose="020B0604030504040204" pitchFamily="34" charset="0"/>
              </a:rPr>
              <a:t>- אינטראקציות אלה משפיעות על התנהגותן של רקמות ואברים.</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421E965D-E2AD-7AB1-B9BE-620072213D14}"/>
              </a:ext>
            </a:extLst>
          </p:cNvPr>
          <p:cNvPicPr>
            <a:picLocks noChangeAspect="1"/>
          </p:cNvPicPr>
          <p:nvPr/>
        </p:nvPicPr>
        <p:blipFill>
          <a:blip r:embed="rId3"/>
          <a:stretch>
            <a:fillRect/>
          </a:stretch>
        </p:blipFill>
        <p:spPr>
          <a:xfrm>
            <a:off x="5747472" y="1453762"/>
            <a:ext cx="6364629" cy="3950475"/>
          </a:xfrm>
          <a:prstGeom prst="roundRect">
            <a:avLst>
              <a:gd name="adj" fmla="val 8594"/>
            </a:avLst>
          </a:prstGeom>
          <a:solidFill>
            <a:srgbClr val="FFFFFF">
              <a:shade val="85000"/>
            </a:srgbClr>
          </a:solidFill>
          <a:ln>
            <a:noFill/>
          </a:ln>
          <a:effectLst/>
        </p:spPr>
      </p:pic>
      <p:pic>
        <p:nvPicPr>
          <p:cNvPr id="5" name="תמונה 4">
            <a:extLst>
              <a:ext uri="{FF2B5EF4-FFF2-40B4-BE49-F238E27FC236}">
                <a16:creationId xmlns:a16="http://schemas.microsoft.com/office/drawing/2014/main" id="{A7C88606-940D-2C2A-C6C5-E6969F3C2D2F}"/>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179912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4DC7-BDD5-E849-DF86-ADA8F831A12A}"/>
              </a:ext>
            </a:extLst>
          </p:cNvPr>
          <p:cNvSpPr>
            <a:spLocks noGrp="1"/>
          </p:cNvSpPr>
          <p:nvPr>
            <p:ph type="title"/>
          </p:nvPr>
        </p:nvSpPr>
        <p:spPr>
          <a:xfrm>
            <a:off x="1465832" y="383367"/>
            <a:ext cx="8409463" cy="1682131"/>
          </a:xfrm>
        </p:spPr>
        <p:txBody>
          <a:bodyPr/>
          <a:lstStyle/>
          <a:p>
            <a:pPr algn="r" defTabSz="914400" rtl="1" eaLnBrk="1" latinLnBrk="0" hangingPunct="1">
              <a:lnSpc>
                <a:spcPct val="90000"/>
              </a:lnSpc>
              <a:spcBef>
                <a:spcPct val="0"/>
              </a:spcBef>
              <a:buNone/>
            </a:pPr>
            <a: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 שדות אלקטרומגנטיים מפולסים (</a:t>
            </a:r>
            <a:r>
              <a:rPr lang="en-US"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a:t>
            </a:r>
            <a: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פועלים?</a:t>
            </a:r>
            <a:br>
              <a:rPr lang="he-IL"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sz="16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he-IL" sz="1800" b="1" dirty="0">
                <a:latin typeface="Tahoma" panose="020B0604030504040204" pitchFamily="34" charset="0"/>
                <a:ea typeface="Tahoma" panose="020B0604030504040204" pitchFamily="34" charset="0"/>
                <a:cs typeface="Tahoma" panose="020B0604030504040204" pitchFamily="34" charset="0"/>
              </a:rPr>
              <a:t>שדות אלקטרומגנטיים מפולסים (</a:t>
            </a:r>
            <a:r>
              <a:rPr lang="en-US" sz="1800" b="1" dirty="0">
                <a:latin typeface="Tahoma" panose="020B0604030504040204" pitchFamily="34" charset="0"/>
                <a:ea typeface="Tahoma" panose="020B0604030504040204" pitchFamily="34" charset="0"/>
                <a:cs typeface="Tahoma" panose="020B0604030504040204" pitchFamily="34" charset="0"/>
              </a:rPr>
              <a:t>PEMF</a:t>
            </a:r>
            <a:r>
              <a:rPr lang="he-IL" sz="1800" b="1" dirty="0">
                <a:latin typeface="Tahoma" panose="020B0604030504040204" pitchFamily="34" charset="0"/>
                <a:ea typeface="Tahoma" panose="020B0604030504040204" pitchFamily="34" charset="0"/>
                <a:cs typeface="Tahoma" panose="020B0604030504040204" pitchFamily="34" charset="0"/>
              </a:rPr>
              <a:t>) </a:t>
            </a:r>
            <a:r>
              <a:rPr lang="he-IL" sz="1800" dirty="0">
                <a:latin typeface="Tahoma" panose="020B0604030504040204" pitchFamily="34" charset="0"/>
                <a:ea typeface="Tahoma" panose="020B0604030504040204" pitchFamily="34" charset="0"/>
                <a:cs typeface="Tahoma" panose="020B0604030504040204" pitchFamily="34" charset="0"/>
              </a:rPr>
              <a:t>הם סוג של אנרגיה המועברת בגלים, בדומה לאור או לחום. כאשר גוף חשוף לשדה של </a:t>
            </a:r>
            <a:r>
              <a:rPr lang="en-US" sz="1800" dirty="0">
                <a:latin typeface="Tahoma" panose="020B0604030504040204" pitchFamily="34" charset="0"/>
                <a:ea typeface="Tahoma" panose="020B0604030504040204" pitchFamily="34" charset="0"/>
                <a:cs typeface="Tahoma" panose="020B0604030504040204" pitchFamily="34" charset="0"/>
              </a:rPr>
              <a:t>PEMF</a:t>
            </a:r>
            <a:r>
              <a:rPr lang="he-IL" sz="1800" dirty="0">
                <a:latin typeface="Tahoma" panose="020B0604030504040204" pitchFamily="34" charset="0"/>
                <a:ea typeface="Tahoma" panose="020B0604030504040204" pitchFamily="34" charset="0"/>
                <a:cs typeface="Tahoma" panose="020B0604030504040204" pitchFamily="34" charset="0"/>
              </a:rPr>
              <a:t> </a:t>
            </a:r>
            <a:r>
              <a:rPr lang="en-GB" sz="1800" dirty="0">
                <a:latin typeface="Tahoma" panose="020B0604030504040204" pitchFamily="34" charset="0"/>
                <a:ea typeface="Tahoma" panose="020B0604030504040204" pitchFamily="34" charset="0"/>
                <a:cs typeface="Tahoma" panose="020B0604030504040204" pitchFamily="34" charset="0"/>
              </a:rPr>
              <a:t> </a:t>
            </a:r>
            <a:r>
              <a:rPr lang="he-IL" sz="1800" dirty="0">
                <a:latin typeface="Tahoma" panose="020B0604030504040204" pitchFamily="34" charset="0"/>
                <a:ea typeface="Tahoma" panose="020B0604030504040204" pitchFamily="34" charset="0"/>
                <a:cs typeface="Tahoma" panose="020B0604030504040204" pitchFamily="34" charset="0"/>
              </a:rPr>
              <a:t>האנרגיה חודרת לרקמות הגוף ומשפיעה על התאים ברמה המולקולרית.</a:t>
            </a:r>
            <a:br>
              <a:rPr lang="he-IL" sz="1800" dirty="0">
                <a:latin typeface="Tahoma" panose="020B0604030504040204" pitchFamily="34" charset="0"/>
                <a:ea typeface="Tahoma" panose="020B0604030504040204" pitchFamily="34" charset="0"/>
                <a:cs typeface="Tahoma" panose="020B0604030504040204" pitchFamily="34" charset="0"/>
              </a:rPr>
            </a:b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100" name="Picture 4">
            <a:extLst>
              <a:ext uri="{FF2B5EF4-FFF2-40B4-BE49-F238E27FC236}">
                <a16:creationId xmlns:a16="http://schemas.microsoft.com/office/drawing/2014/main" id="{77EA6724-EDF9-FD49-E261-A278A8C4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784" y="1994142"/>
            <a:ext cx="6329501" cy="38125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792DF0B-7B35-7EA0-FE28-262F6224DC3C}"/>
              </a:ext>
            </a:extLst>
          </p:cNvPr>
          <p:cNvSpPr txBox="1"/>
          <p:nvPr/>
        </p:nvSpPr>
        <p:spPr>
          <a:xfrm>
            <a:off x="1617775" y="6016892"/>
            <a:ext cx="8257520" cy="400110"/>
          </a:xfrm>
          <a:prstGeom prst="rect">
            <a:avLst/>
          </a:prstGeom>
          <a:noFill/>
        </p:spPr>
        <p:txBody>
          <a:bodyPr wrap="square">
            <a:spAutoFit/>
          </a:bodyPr>
          <a:lstStyle/>
          <a:p>
            <a:r>
              <a:rPr lang="en-US" sz="1000" dirty="0"/>
              <a:t>Image taken from - Hongzhi Hu, </a:t>
            </a:r>
            <a:r>
              <a:rPr lang="en-US" sz="1000" dirty="0" err="1"/>
              <a:t>Wenbo</a:t>
            </a:r>
            <a:r>
              <a:rPr lang="en-US" sz="1000" dirty="0"/>
              <a:t> Yang, </a:t>
            </a:r>
            <a:r>
              <a:rPr lang="en-US" sz="1000" dirty="0" err="1"/>
              <a:t>Qianwen</a:t>
            </a:r>
            <a:r>
              <a:rPr lang="en-US" sz="1000" dirty="0"/>
              <a:t> Zeng, Wei Chen, </a:t>
            </a:r>
            <a:r>
              <a:rPr lang="en-US" sz="1000" dirty="0" err="1"/>
              <a:t>YanBin</a:t>
            </a:r>
            <a:r>
              <a:rPr lang="en-US" sz="1000" dirty="0"/>
              <a:t> Zhu, </a:t>
            </a:r>
            <a:r>
              <a:rPr lang="en-US" sz="1000" dirty="0" err="1"/>
              <a:t>Weijian</a:t>
            </a:r>
            <a:r>
              <a:rPr lang="en-US" sz="1000" dirty="0"/>
              <a:t> Liu, </a:t>
            </a:r>
            <a:r>
              <a:rPr lang="en-US" sz="1000" dirty="0" err="1"/>
              <a:t>Shangyu</a:t>
            </a:r>
            <a:r>
              <a:rPr lang="en-US" sz="1000" dirty="0"/>
              <a:t> Wang, </a:t>
            </a:r>
            <a:r>
              <a:rPr lang="en-US" sz="1000" dirty="0" err="1"/>
              <a:t>Baichuan</a:t>
            </a:r>
            <a:r>
              <a:rPr lang="en-US" sz="1000" dirty="0"/>
              <a:t> Wang, </a:t>
            </a:r>
            <a:r>
              <a:rPr lang="en-US" sz="1000" dirty="0" err="1"/>
              <a:t>Zengwu</a:t>
            </a:r>
            <a:r>
              <a:rPr lang="en-US" sz="1000" dirty="0"/>
              <a:t> Shao, </a:t>
            </a:r>
            <a:r>
              <a:rPr lang="en-US" sz="1000" dirty="0" err="1"/>
              <a:t>Yingze</a:t>
            </a:r>
            <a:r>
              <a:rPr lang="en-US" sz="1000" dirty="0"/>
              <a:t> Zhang, “Promising application of Pulsed Electromagnetic Fields (PEMFs) in musculoskeletal disorders”, </a:t>
            </a:r>
            <a:r>
              <a:rPr lang="en-US" sz="1000" i="1" dirty="0"/>
              <a:t>Biomedicine &amp; Pharmacotherapy</a:t>
            </a:r>
            <a:r>
              <a:rPr lang="en-US" sz="1000" dirty="0"/>
              <a:t>, Volume 131, 2020.</a:t>
            </a:r>
          </a:p>
        </p:txBody>
      </p:sp>
      <p:pic>
        <p:nvPicPr>
          <p:cNvPr id="3" name="תמונה 2">
            <a:extLst>
              <a:ext uri="{FF2B5EF4-FFF2-40B4-BE49-F238E27FC236}">
                <a16:creationId xmlns:a16="http://schemas.microsoft.com/office/drawing/2014/main" id="{9FEA3FC2-FFA1-F1FE-1ADB-4AA69466AD31}"/>
              </a:ext>
            </a:extLst>
          </p:cNvPr>
          <p:cNvPicPr>
            <a:picLocks noChangeAspect="1"/>
          </p:cNvPicPr>
          <p:nvPr/>
        </p:nvPicPr>
        <p:blipFill>
          <a:blip r:embed="rId3"/>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Tree>
    <p:extLst>
      <p:ext uri="{BB962C8B-B14F-4D97-AF65-F5344CB8AC3E}">
        <p14:creationId xmlns:p14="http://schemas.microsoft.com/office/powerpoint/2010/main" val="233768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2F8-9FAB-7562-5ABA-958520ECC0DF}"/>
              </a:ext>
            </a:extLst>
          </p:cNvPr>
          <p:cNvSpPr>
            <a:spLocks noGrp="1"/>
          </p:cNvSpPr>
          <p:nvPr>
            <p:ph type="title"/>
          </p:nvPr>
        </p:nvSpPr>
        <p:spPr>
          <a:xfrm>
            <a:off x="341757" y="672854"/>
            <a:ext cx="10897008" cy="592352"/>
          </a:xfrm>
        </p:spPr>
        <p:txBody>
          <a:bodyPr/>
          <a:lstStyle/>
          <a:p>
            <a:pPr algn="r" rtl="1"/>
            <a:r>
              <a:rPr lang="he-IL"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 שדות אלקטרומגנטיים מפולסים (</a:t>
            </a:r>
            <a:r>
              <a:rPr lang="en-US"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a:t>
            </a:r>
            <a:r>
              <a:rPr lang="he-IL"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פועלים?</a:t>
            </a:r>
            <a:br>
              <a:rPr lang="he-IL"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endParaRPr lang="en-US"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C7E2100-5855-4A39-4440-B555E302F44B}"/>
              </a:ext>
            </a:extLst>
          </p:cNvPr>
          <p:cNvPicPr>
            <a:picLocks noChangeAspect="1"/>
          </p:cNvPicPr>
          <p:nvPr/>
        </p:nvPicPr>
        <p:blipFill>
          <a:blip r:embed="rId3"/>
          <a:stretch>
            <a:fillRect/>
          </a:stretch>
        </p:blipFill>
        <p:spPr>
          <a:xfrm>
            <a:off x="6585752" y="1946982"/>
            <a:ext cx="5606248" cy="3503905"/>
          </a:xfrm>
          <a:prstGeom prst="roundRect">
            <a:avLst>
              <a:gd name="adj" fmla="val 8594"/>
            </a:avLst>
          </a:prstGeom>
          <a:solidFill>
            <a:srgbClr val="FFFFFF">
              <a:shade val="85000"/>
            </a:srgbClr>
          </a:solidFill>
          <a:ln>
            <a:noFill/>
          </a:ln>
          <a:effectLst/>
        </p:spPr>
      </p:pic>
      <p:sp>
        <p:nvSpPr>
          <p:cNvPr id="4" name="Text Placeholder 3">
            <a:extLst>
              <a:ext uri="{FF2B5EF4-FFF2-40B4-BE49-F238E27FC236}">
                <a16:creationId xmlns:a16="http://schemas.microsoft.com/office/drawing/2014/main" id="{645392E9-54C2-B508-5E26-814A37CBD834}"/>
              </a:ext>
            </a:extLst>
          </p:cNvPr>
          <p:cNvSpPr>
            <a:spLocks noGrp="1"/>
          </p:cNvSpPr>
          <p:nvPr>
            <p:ph type="body" sz="quarter" idx="13"/>
          </p:nvPr>
        </p:nvSpPr>
        <p:spPr>
          <a:xfrm>
            <a:off x="217470" y="969030"/>
            <a:ext cx="6098213" cy="5720294"/>
          </a:xfrm>
        </p:spPr>
        <p:txBody>
          <a:bodyPr/>
          <a:lstStyle/>
          <a:p>
            <a:pPr algn="r" rtl="1"/>
            <a:r>
              <a:rPr lang="he-IL" sz="1800" b="1" dirty="0">
                <a:latin typeface="Tahoma" panose="020B0604030504040204" pitchFamily="34" charset="0"/>
                <a:ea typeface="Tahoma" panose="020B0604030504040204" pitchFamily="34" charset="0"/>
                <a:cs typeface="Tahoma" panose="020B0604030504040204" pitchFamily="34" charset="0"/>
              </a:rPr>
              <a:t>כיצד זה עובד?</a:t>
            </a:r>
            <a:endParaRPr lang="he-IL" sz="18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SzPct val="100000"/>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השפעה על המטען החשמלי בתאים:</a:t>
            </a:r>
            <a:r>
              <a:rPr lang="he-IL" sz="1500" dirty="0">
                <a:latin typeface="Tahoma" panose="020B0604030504040204" pitchFamily="34" charset="0"/>
                <a:ea typeface="Tahoma" panose="020B0604030504040204" pitchFamily="34" charset="0"/>
                <a:cs typeface="Tahoma" panose="020B0604030504040204" pitchFamily="34" charset="0"/>
              </a:rPr>
              <a:t> </a:t>
            </a:r>
            <a:r>
              <a:rPr lang="he-IL" sz="1500" b="0" dirty="0">
                <a:latin typeface="Tahoma" panose="020B0604030504040204" pitchFamily="34" charset="0"/>
                <a:ea typeface="Tahoma" panose="020B0604030504040204" pitchFamily="34" charset="0"/>
                <a:cs typeface="Tahoma" panose="020B0604030504040204" pitchFamily="34" charset="0"/>
              </a:rPr>
              <a:t>כל תא בגופנו נושא מטען חשמלי. כאשר תא נחשף לשדה </a:t>
            </a:r>
            <a:r>
              <a:rPr lang="en-US" sz="1500" b="0" dirty="0">
                <a:latin typeface="Tahoma" panose="020B0604030504040204" pitchFamily="34" charset="0"/>
                <a:ea typeface="Tahoma" panose="020B0604030504040204" pitchFamily="34" charset="0"/>
                <a:cs typeface="Tahoma" panose="020B0604030504040204" pitchFamily="34" charset="0"/>
              </a:rPr>
              <a:t> </a:t>
            </a:r>
            <a:r>
              <a:rPr lang="en-GB" sz="1500" b="0" dirty="0">
                <a:latin typeface="Tahoma" panose="020B0604030504040204" pitchFamily="34" charset="0"/>
                <a:ea typeface="Tahoma" panose="020B0604030504040204" pitchFamily="34" charset="0"/>
                <a:cs typeface="Tahoma" panose="020B0604030504040204" pitchFamily="34" charset="0"/>
              </a:rPr>
              <a:t>PEMF </a:t>
            </a:r>
            <a:r>
              <a:rPr lang="he-IL" sz="1500" b="0" dirty="0">
                <a:latin typeface="Tahoma" panose="020B0604030504040204" pitchFamily="34" charset="0"/>
                <a:ea typeface="Tahoma" panose="020B0604030504040204" pitchFamily="34" charset="0"/>
                <a:cs typeface="Tahoma" panose="020B0604030504040204" pitchFamily="34" charset="0"/>
              </a:rPr>
              <a:t>השדה משפיע על המטען החשמלי הזה, ובכך משנה את פעילות התא.</a:t>
            </a:r>
          </a:p>
          <a:p>
            <a:pPr marL="285750" indent="-285750" algn="r" rtl="1">
              <a:buSzPct val="100000"/>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השפעה על ייצור חומרים כימיים:</a:t>
            </a:r>
            <a:r>
              <a:rPr lang="he-IL" sz="1500" dirty="0">
                <a:latin typeface="Tahoma" panose="020B0604030504040204" pitchFamily="34" charset="0"/>
                <a:ea typeface="Tahoma" panose="020B0604030504040204" pitchFamily="34" charset="0"/>
                <a:cs typeface="Tahoma" panose="020B0604030504040204" pitchFamily="34" charset="0"/>
              </a:rPr>
              <a:t> </a:t>
            </a:r>
            <a:r>
              <a:rPr lang="he-IL" sz="1500" b="0" dirty="0">
                <a:latin typeface="Tahoma" panose="020B0604030504040204" pitchFamily="34" charset="0"/>
                <a:ea typeface="Tahoma" panose="020B0604030504040204" pitchFamily="34" charset="0"/>
                <a:cs typeface="Tahoma" panose="020B0604030504040204" pitchFamily="34" charset="0"/>
              </a:rPr>
              <a:t>שינויים במטען החשמלי בתא מובילים לייצור או שחרור של חומרים כימיים מסוימים, כגון סרוטונין או אנדורפינים, המשפיעים על תהליכים ביולוגיים שונים, כמו הפחתת כאב או קידום ריפוי.</a:t>
            </a:r>
          </a:p>
          <a:p>
            <a:pPr marL="285750" indent="-285750" algn="r" rtl="1">
              <a:buSzPct val="100000"/>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השפעה על זרימת הדם</a:t>
            </a:r>
            <a:r>
              <a:rPr lang="he-IL" sz="1500" b="0" dirty="0">
                <a:latin typeface="Tahoma" panose="020B0604030504040204" pitchFamily="34" charset="0"/>
                <a:ea typeface="Tahoma" panose="020B0604030504040204" pitchFamily="34" charset="0"/>
                <a:cs typeface="Tahoma" panose="020B0604030504040204" pitchFamily="34" charset="0"/>
              </a:rPr>
              <a:t>: </a:t>
            </a:r>
            <a:r>
              <a:rPr lang="en-US" sz="1500" b="0" dirty="0">
                <a:latin typeface="Tahoma" panose="020B0604030504040204" pitchFamily="34" charset="0"/>
                <a:ea typeface="Tahoma" panose="020B0604030504040204" pitchFamily="34" charset="0"/>
                <a:cs typeface="Tahoma" panose="020B0604030504040204" pitchFamily="34" charset="0"/>
              </a:rPr>
              <a:t> </a:t>
            </a:r>
            <a:r>
              <a:rPr lang="en-GB" sz="1500" b="0" dirty="0">
                <a:latin typeface="Tahoma" panose="020B0604030504040204" pitchFamily="34" charset="0"/>
                <a:ea typeface="Tahoma" panose="020B0604030504040204" pitchFamily="34" charset="0"/>
                <a:cs typeface="Tahoma" panose="020B0604030504040204" pitchFamily="34" charset="0"/>
              </a:rPr>
              <a:t>PEMF </a:t>
            </a:r>
            <a:r>
              <a:rPr lang="he-IL" sz="1500" b="0" dirty="0">
                <a:latin typeface="Tahoma" panose="020B0604030504040204" pitchFamily="34" charset="0"/>
                <a:ea typeface="Tahoma" panose="020B0604030504040204" pitchFamily="34" charset="0"/>
                <a:cs typeface="Tahoma" panose="020B0604030504040204" pitchFamily="34" charset="0"/>
              </a:rPr>
              <a:t>משפר את זרימת הדם לאזור המטופל, ובכך מספק יותר חמצן וחומרי הזנה לתאים ולסייע בתהליכי ריפוי.</a:t>
            </a:r>
          </a:p>
          <a:p>
            <a:pPr marL="285750" indent="-285750" algn="r" rtl="1">
              <a:buSzPct val="100000"/>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השפעה על תהליכים ביולוגיים בסיסיים:</a:t>
            </a:r>
            <a:r>
              <a:rPr lang="he-IL" sz="1500" dirty="0">
                <a:latin typeface="Tahoma" panose="020B0604030504040204" pitchFamily="34" charset="0"/>
                <a:ea typeface="Tahoma" panose="020B0604030504040204" pitchFamily="34" charset="0"/>
                <a:cs typeface="Tahoma" panose="020B0604030504040204" pitchFamily="34" charset="0"/>
              </a:rPr>
              <a:t> </a:t>
            </a:r>
            <a:r>
              <a:rPr lang="en-GB" sz="1500" b="0" dirty="0">
                <a:latin typeface="Tahoma" panose="020B0604030504040204" pitchFamily="34" charset="0"/>
                <a:ea typeface="Tahoma" panose="020B0604030504040204" pitchFamily="34" charset="0"/>
                <a:cs typeface="Tahoma" panose="020B0604030504040204" pitchFamily="34" charset="0"/>
              </a:rPr>
              <a:t>PEMF </a:t>
            </a:r>
            <a:r>
              <a:rPr lang="he-IL" sz="1500" b="0" dirty="0">
                <a:latin typeface="Tahoma" panose="020B0604030504040204" pitchFamily="34" charset="0"/>
                <a:ea typeface="Tahoma" panose="020B0604030504040204" pitchFamily="34" charset="0"/>
                <a:cs typeface="Tahoma" panose="020B0604030504040204" pitchFamily="34" charset="0"/>
              </a:rPr>
              <a:t> משפיע על תהליכים ביולוגיים בסיסיים כמו חלוקת תאים, התחדשות רקמות וייצור קולגן.</a:t>
            </a:r>
          </a:p>
          <a:p>
            <a:pPr algn="r" rtl="1"/>
            <a:endParaRPr lang="en-US" sz="1400" dirty="0">
              <a:latin typeface="Tahoma" panose="020B0604030504040204" pitchFamily="34" charset="0"/>
              <a:ea typeface="Tahoma" panose="020B0604030504040204" pitchFamily="34" charset="0"/>
              <a:cs typeface="Tahoma" panose="020B0604030504040204" pitchFamily="34" charset="0"/>
            </a:endParaRPr>
          </a:p>
          <a:p>
            <a:pPr algn="l"/>
            <a:r>
              <a:rPr lang="en-GB" sz="1000" b="0" dirty="0">
                <a:latin typeface="Tahoma" panose="020B0604030504040204" pitchFamily="34" charset="0"/>
                <a:ea typeface="Tahoma" panose="020B0604030504040204" pitchFamily="34" charset="0"/>
                <a:cs typeface="Tahoma" panose="020B0604030504040204" pitchFamily="34" charset="0"/>
              </a:rPr>
              <a:t>Luigi, Cristiano, and </a:t>
            </a:r>
            <a:r>
              <a:rPr lang="en-GB" sz="1000" b="0" dirty="0" err="1">
                <a:latin typeface="Tahoma" panose="020B0604030504040204" pitchFamily="34" charset="0"/>
                <a:ea typeface="Tahoma" panose="020B0604030504040204" pitchFamily="34" charset="0"/>
                <a:cs typeface="Tahoma" panose="020B0604030504040204" pitchFamily="34" charset="0"/>
              </a:rPr>
              <a:t>Pratellesi</a:t>
            </a:r>
            <a:r>
              <a:rPr lang="en-GB" sz="1000" b="0" dirty="0">
                <a:latin typeface="Tahoma" panose="020B0604030504040204" pitchFamily="34" charset="0"/>
                <a:ea typeface="Tahoma" panose="020B0604030504040204" pitchFamily="34" charset="0"/>
                <a:cs typeface="Tahoma" panose="020B0604030504040204" pitchFamily="34" charset="0"/>
              </a:rPr>
              <a:t> </a:t>
            </a:r>
            <a:r>
              <a:rPr lang="en-GB" sz="1000" b="0" dirty="0" err="1">
                <a:latin typeface="Tahoma" panose="020B0604030504040204" pitchFamily="34" charset="0"/>
                <a:ea typeface="Tahoma" panose="020B0604030504040204" pitchFamily="34" charset="0"/>
                <a:cs typeface="Tahoma" panose="020B0604030504040204" pitchFamily="34" charset="0"/>
              </a:rPr>
              <a:t>Tiziano</a:t>
            </a:r>
            <a:r>
              <a:rPr lang="en-GB" sz="1000" b="0" dirty="0">
                <a:latin typeface="Tahoma" panose="020B0604030504040204" pitchFamily="34" charset="0"/>
                <a:ea typeface="Tahoma" panose="020B0604030504040204" pitchFamily="34" charset="0"/>
                <a:cs typeface="Tahoma" panose="020B0604030504040204" pitchFamily="34" charset="0"/>
              </a:rPr>
              <a:t>. "Mechanisms of action and effects of pulsed electromagnetic fields (PEMF) in medicine." J Med Res </a:t>
            </a:r>
            <a:r>
              <a:rPr lang="en-GB" sz="1000" b="0" dirty="0" err="1">
                <a:latin typeface="Tahoma" panose="020B0604030504040204" pitchFamily="34" charset="0"/>
                <a:ea typeface="Tahoma" panose="020B0604030504040204" pitchFamily="34" charset="0"/>
                <a:cs typeface="Tahoma" panose="020B0604030504040204" pitchFamily="34" charset="0"/>
              </a:rPr>
              <a:t>Surg</a:t>
            </a:r>
            <a:r>
              <a:rPr lang="en-GB" sz="1000" b="0" dirty="0">
                <a:latin typeface="Tahoma" panose="020B0604030504040204" pitchFamily="34" charset="0"/>
                <a:ea typeface="Tahoma" panose="020B0604030504040204" pitchFamily="34" charset="0"/>
                <a:cs typeface="Tahoma" panose="020B0604030504040204" pitchFamily="34" charset="0"/>
              </a:rPr>
              <a:t> 1.6 (2020): 1-4.</a:t>
            </a:r>
            <a:endParaRPr lang="he-IL" sz="1000" b="0" dirty="0">
              <a:latin typeface="Tahoma" panose="020B0604030504040204" pitchFamily="34" charset="0"/>
              <a:ea typeface="Tahoma" panose="020B0604030504040204" pitchFamily="34" charset="0"/>
              <a:cs typeface="Tahoma" panose="020B0604030504040204" pitchFamily="34" charset="0"/>
            </a:endParaRPr>
          </a:p>
          <a:p>
            <a:pPr marL="0" indent="0" algn="r" defTabSz="914400" rtl="1" eaLnBrk="1" latinLnBrk="0" hangingPunct="1">
              <a:lnSpc>
                <a:spcPct val="90000"/>
              </a:lnSpc>
              <a:spcBef>
                <a:spcPts val="1000"/>
              </a:spcBef>
              <a:buFont typeface="Arial" panose="020B0604020202020204" pitchFamily="34" charset="0"/>
              <a:buNone/>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628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6024-EE30-4B4A-D3EC-CD73C2017636}"/>
              </a:ext>
            </a:extLst>
          </p:cNvPr>
          <p:cNvSpPr>
            <a:spLocks noGrp="1"/>
          </p:cNvSpPr>
          <p:nvPr>
            <p:ph type="title"/>
          </p:nvPr>
        </p:nvSpPr>
        <p:spPr>
          <a:xfrm>
            <a:off x="562830" y="1244015"/>
            <a:ext cx="6174581" cy="4917090"/>
          </a:xfrm>
        </p:spPr>
        <p:txBody>
          <a:bodyPr>
            <a:normAutofit fontScale="90000"/>
          </a:bodyPr>
          <a:lstStyle/>
          <a:p>
            <a:pPr algn="r" rtl="1"/>
            <a:r>
              <a:rPr lang="he-IL" sz="1600" b="1" dirty="0">
                <a:latin typeface="Tahoma" panose="020B0604030504040204" pitchFamily="34" charset="0"/>
                <a:ea typeface="Tahoma" panose="020B0604030504040204" pitchFamily="34" charset="0"/>
                <a:cs typeface="Tahoma" panose="020B0604030504040204" pitchFamily="34" charset="0"/>
              </a:rPr>
              <a:t>שדות אלקטרומגנטיים מפולסים </a:t>
            </a:r>
            <a:r>
              <a:rPr lang="en-US" sz="1600" b="1" dirty="0">
                <a:latin typeface="Tahoma" panose="020B0604030504040204" pitchFamily="34" charset="0"/>
                <a:ea typeface="Tahoma" panose="020B0604030504040204" pitchFamily="34" charset="0"/>
                <a:cs typeface="Tahoma" panose="020B0604030504040204" pitchFamily="34" charset="0"/>
              </a:rPr>
              <a:t>PEMF</a:t>
            </a:r>
            <a:r>
              <a:rPr lang="he-IL" sz="1600" b="1" dirty="0">
                <a:latin typeface="Tahoma" panose="020B0604030504040204" pitchFamily="34" charset="0"/>
                <a:ea typeface="Tahoma" panose="020B0604030504040204" pitchFamily="34" charset="0"/>
                <a:cs typeface="Tahoma" panose="020B0604030504040204" pitchFamily="34" charset="0"/>
              </a:rPr>
              <a:t> </a:t>
            </a:r>
            <a:r>
              <a:rPr lang="he-IL" sz="1600" dirty="0">
                <a:latin typeface="Tahoma" panose="020B0604030504040204" pitchFamily="34" charset="0"/>
                <a:ea typeface="Tahoma" panose="020B0604030504040204" pitchFamily="34" charset="0"/>
                <a:cs typeface="Tahoma" panose="020B0604030504040204" pitchFamily="34" charset="0"/>
              </a:rPr>
              <a:t>יוצרים שדה חשמלי משתנה בזמן בחומר הביולוגי. שדה זה יכול להשפיע על המטען החשמלי בתאים בכמה מנגנונים:</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אינדוקציה חשמלית:</a:t>
            </a:r>
            <a:r>
              <a:rPr lang="he-IL" sz="1600" dirty="0">
                <a:latin typeface="Tahoma" panose="020B0604030504040204" pitchFamily="34" charset="0"/>
                <a:ea typeface="Tahoma" panose="020B0604030504040204" pitchFamily="34" charset="0"/>
                <a:cs typeface="Tahoma" panose="020B0604030504040204" pitchFamily="34" charset="0"/>
              </a:rPr>
              <a:t> כאשר תא נחשף לשדה </a:t>
            </a:r>
            <a:r>
              <a:rPr lang="en-GB" sz="1600" dirty="0">
                <a:latin typeface="Tahoma" panose="020B0604030504040204" pitchFamily="34" charset="0"/>
                <a:ea typeface="Tahoma" panose="020B0604030504040204" pitchFamily="34" charset="0"/>
                <a:cs typeface="Tahoma" panose="020B0604030504040204" pitchFamily="34" charset="0"/>
              </a:rPr>
              <a:t>PEMF</a:t>
            </a:r>
            <a:r>
              <a:rPr lang="he-IL" sz="1600" dirty="0">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ea typeface="Tahoma" panose="020B0604030504040204" pitchFamily="34" charset="0"/>
                <a:cs typeface="Tahoma" panose="020B0604030504040204" pitchFamily="34" charset="0"/>
              </a:rPr>
              <a:t> </a:t>
            </a:r>
            <a:r>
              <a:rPr lang="he-IL" sz="1600" dirty="0">
                <a:latin typeface="Tahoma" panose="020B0604030504040204" pitchFamily="34" charset="0"/>
                <a:ea typeface="Tahoma" panose="020B0604030504040204" pitchFamily="34" charset="0"/>
                <a:cs typeface="Tahoma" panose="020B0604030504040204" pitchFamily="34" charset="0"/>
              </a:rPr>
              <a:t>משתנה, השדה המושרה יכול לגרום לזרימת זרם חשמלי קטן בתוך התא. זרם זה יכול לשנות את פוטנציאל הממברנה של התא, שהוא ההפרש במתח החשמלי בין פנים התא לחוץ.</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השפעה על תעלות יונים:</a:t>
            </a:r>
            <a:r>
              <a:rPr lang="he-IL" sz="1600" dirty="0">
                <a:latin typeface="Tahoma" panose="020B0604030504040204" pitchFamily="34" charset="0"/>
                <a:ea typeface="Tahoma" panose="020B0604030504040204" pitchFamily="34" charset="0"/>
                <a:cs typeface="Tahoma" panose="020B0604030504040204" pitchFamily="34" charset="0"/>
              </a:rPr>
              <a:t> שינויים בפוטנציאל הממברנה יכולים להשפיע על פתיחה וסגירה של תעלות יונים בממברנה התאית. תעלות יונים מאפשרות מעבר של יונים טעונים חשמלית (כגון נתרן ואשלגן) אל תוך התא ומחוצה לו, ושינויים בתנועת היונים הללו יכולים להשפיע על תהליכים תאיים שונים.</a:t>
            </a:r>
            <a:br>
              <a:rPr lang="he-IL" sz="1600" dirty="0">
                <a:latin typeface="Tahoma" panose="020B0604030504040204" pitchFamily="34" charset="0"/>
                <a:ea typeface="Tahoma" panose="020B0604030504040204" pitchFamily="34" charset="0"/>
                <a:cs typeface="Tahoma" panose="020B0604030504040204" pitchFamily="34" charset="0"/>
              </a:rPr>
            </a:br>
            <a:br>
              <a:rPr lang="he-IL" sz="1600" dirty="0">
                <a:latin typeface="Tahoma" panose="020B0604030504040204" pitchFamily="34" charset="0"/>
                <a:ea typeface="Tahoma" panose="020B0604030504040204" pitchFamily="34" charset="0"/>
                <a:cs typeface="Tahoma" panose="020B0604030504040204" pitchFamily="34" charset="0"/>
              </a:rPr>
            </a:br>
            <a:r>
              <a:rPr lang="he-IL" sz="1600" b="1" dirty="0">
                <a:latin typeface="Tahoma" panose="020B0604030504040204" pitchFamily="34" charset="0"/>
                <a:ea typeface="Tahoma" panose="020B0604030504040204" pitchFamily="34" charset="0"/>
                <a:cs typeface="Tahoma" panose="020B0604030504040204" pitchFamily="34" charset="0"/>
              </a:rPr>
              <a:t>השפעה על מולקולות ביולוגיות:</a:t>
            </a:r>
            <a:r>
              <a:rPr lang="he-IL" sz="1600" dirty="0">
                <a:latin typeface="Tahoma" panose="020B0604030504040204" pitchFamily="34" charset="0"/>
                <a:ea typeface="Tahoma" panose="020B0604030504040204" pitchFamily="34" charset="0"/>
                <a:cs typeface="Tahoma" panose="020B0604030504040204" pitchFamily="34" charset="0"/>
              </a:rPr>
              <a:t> שדות חשמליים יכולים להשפיע על המבנה והתפקוד של מולקולות ביולוגיות טעונות חשמלית, כגון חלבונים וחומצות גרעין. שינויים במבנה של מולקולות אלה יכולים להשפיע על התהליכים הביולוגיים שהן מעורבות בהם.</a:t>
            </a:r>
            <a:br>
              <a:rPr lang="he-IL" sz="16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785DEC7E-EDA5-AE71-F936-30AB44C7C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46" y="1799928"/>
            <a:ext cx="4728363" cy="35754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תמונה 2">
            <a:extLst>
              <a:ext uri="{FF2B5EF4-FFF2-40B4-BE49-F238E27FC236}">
                <a16:creationId xmlns:a16="http://schemas.microsoft.com/office/drawing/2014/main" id="{0721D428-15F6-C61B-6E6F-617F8C611082}"/>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תיבת טקסט 3">
            <a:extLst>
              <a:ext uri="{FF2B5EF4-FFF2-40B4-BE49-F238E27FC236}">
                <a16:creationId xmlns:a16="http://schemas.microsoft.com/office/drawing/2014/main" id="{CF47F0E5-432A-C25D-4D14-1EAE39113026}"/>
              </a:ext>
            </a:extLst>
          </p:cNvPr>
          <p:cNvSpPr txBox="1"/>
          <p:nvPr/>
        </p:nvSpPr>
        <p:spPr>
          <a:xfrm>
            <a:off x="880739" y="594941"/>
            <a:ext cx="10430522" cy="584775"/>
          </a:xfrm>
          <a:prstGeom prst="rect">
            <a:avLst/>
          </a:prstGeom>
          <a:noFill/>
        </p:spPr>
        <p:txBody>
          <a:bodyPr wrap="square" rtlCol="1">
            <a:spAutoFit/>
          </a:bodyPr>
          <a:lstStyle/>
          <a:p>
            <a:pPr algn="r" rtl="1"/>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משפיע על המטען החשמלי בתאים</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he-IL"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145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AEC13A-152C-6E84-6F3E-C5B2A98D1BDB}"/>
              </a:ext>
            </a:extLst>
          </p:cNvPr>
          <p:cNvSpPr txBox="1"/>
          <p:nvPr/>
        </p:nvSpPr>
        <p:spPr>
          <a:xfrm>
            <a:off x="292963" y="1347145"/>
            <a:ext cx="6385418" cy="4878259"/>
          </a:xfrm>
          <a:prstGeom prst="rect">
            <a:avLst/>
          </a:prstGeom>
          <a:noFill/>
        </p:spPr>
        <p:txBody>
          <a:bodyPr wrap="square" rtlCol="0">
            <a:spAutoFit/>
          </a:bodyPr>
          <a:lstStyle/>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שינויים בתקשורת התאית:</a:t>
            </a:r>
            <a:r>
              <a:rPr lang="he-IL" sz="1300" dirty="0">
                <a:latin typeface="Tahoma" panose="020B0604030504040204" pitchFamily="34" charset="0"/>
                <a:ea typeface="Tahoma" panose="020B0604030504040204" pitchFamily="34" charset="0"/>
                <a:cs typeface="Tahoma" panose="020B0604030504040204" pitchFamily="34" charset="0"/>
              </a:rPr>
              <a:t> שינויים בפוטנציאל הממברנה משפיעים על יכולת התא לתקשר עם תאים אחרים ולהעביר אותות.</a:t>
            </a:r>
          </a:p>
          <a:p>
            <a:pPr marL="285750" indent="-285750" algn="r" rtl="1">
              <a:buFont typeface="Wingdings" panose="05000000000000000000" pitchFamily="2" charset="2"/>
              <a:buChar char="Û"/>
            </a:pPr>
            <a:endParaRPr lang="he-IL"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שינויים בחילוף החומרים:</a:t>
            </a:r>
            <a:r>
              <a:rPr lang="he-IL" sz="1300" dirty="0">
                <a:latin typeface="Tahoma" panose="020B0604030504040204" pitchFamily="34" charset="0"/>
                <a:ea typeface="Tahoma" panose="020B0604030504040204" pitchFamily="34" charset="0"/>
                <a:cs typeface="Tahoma" panose="020B0604030504040204" pitchFamily="34" charset="0"/>
              </a:rPr>
              <a:t> שינויים בזרימת היונים משפיעים על תהליכי חילוף החומרים התאיים, כגון ייצור אנרגיה והובלת חומרים.</a:t>
            </a:r>
          </a:p>
          <a:p>
            <a:pPr marL="285750" indent="-285750" algn="r" rtl="1">
              <a:buFont typeface="Wingdings" panose="05000000000000000000" pitchFamily="2" charset="2"/>
              <a:buChar char="Û"/>
            </a:pPr>
            <a:endParaRPr lang="he-IL"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השפעה על תהליכי ריפוי:</a:t>
            </a:r>
            <a:r>
              <a:rPr lang="he-IL" sz="1300" dirty="0">
                <a:latin typeface="Tahoma" panose="020B0604030504040204" pitchFamily="34" charset="0"/>
                <a:ea typeface="Tahoma" panose="020B0604030504040204" pitchFamily="34" charset="0"/>
                <a:cs typeface="Tahoma" panose="020B0604030504040204" pitchFamily="34" charset="0"/>
              </a:rPr>
              <a:t> שינויים במטען החשמלי בתאים מקדמים תהליכי ריפוי, כגון התחדשות רקמות והפחתת דלקת.</a:t>
            </a:r>
            <a:endParaRPr lang="en-US"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endParaRPr lang="he-IL" sz="13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השלכות פיזיולוגיות</a:t>
            </a:r>
            <a:endParaRPr lang="he-IL" sz="1300" dirty="0">
              <a:latin typeface="Tahoma" panose="020B0604030504040204" pitchFamily="34" charset="0"/>
              <a:ea typeface="Tahoma" panose="020B0604030504040204" pitchFamily="34" charset="0"/>
              <a:cs typeface="Tahoma" panose="020B0604030504040204" pitchFamily="34" charset="0"/>
            </a:endParaRPr>
          </a:p>
          <a:p>
            <a:pPr algn="r" rtl="1"/>
            <a:r>
              <a:rPr lang="he-IL" sz="1300" dirty="0">
                <a:latin typeface="Tahoma" panose="020B0604030504040204" pitchFamily="34" charset="0"/>
                <a:ea typeface="Tahoma" panose="020B0604030504040204" pitchFamily="34" charset="0"/>
                <a:cs typeface="Tahoma" panose="020B0604030504040204" pitchFamily="34" charset="0"/>
              </a:rPr>
              <a:t>     שינויים בפעילות תעלות היונים כתוצאה מחשיפה ל-</a:t>
            </a:r>
            <a:r>
              <a:rPr lang="en-GB" sz="1300" dirty="0">
                <a:latin typeface="Tahoma" panose="020B0604030504040204" pitchFamily="34" charset="0"/>
                <a:ea typeface="Tahoma" panose="020B0604030504040204" pitchFamily="34" charset="0"/>
                <a:cs typeface="Tahoma" panose="020B0604030504040204" pitchFamily="34" charset="0"/>
              </a:rPr>
              <a:t>PEMF </a:t>
            </a:r>
            <a:r>
              <a:rPr lang="he-IL" sz="1300" dirty="0">
                <a:latin typeface="Tahoma" panose="020B0604030504040204" pitchFamily="34" charset="0"/>
                <a:ea typeface="Tahoma" panose="020B0604030504040204" pitchFamily="34" charset="0"/>
                <a:cs typeface="Tahoma" panose="020B0604030504040204" pitchFamily="34" charset="0"/>
              </a:rPr>
              <a:t> מובילים למגוון רחב </a:t>
            </a:r>
          </a:p>
          <a:p>
            <a:pPr algn="r" rtl="1"/>
            <a:r>
              <a:rPr lang="he-IL" sz="1300" dirty="0">
                <a:latin typeface="Tahoma" panose="020B0604030504040204" pitchFamily="34" charset="0"/>
                <a:ea typeface="Tahoma" panose="020B0604030504040204" pitchFamily="34" charset="0"/>
                <a:cs typeface="Tahoma" panose="020B0604030504040204" pitchFamily="34" charset="0"/>
              </a:rPr>
              <a:t>     של השפעות פיזיולוגיות, כולל:</a:t>
            </a:r>
          </a:p>
          <a:p>
            <a:pPr algn="r" rtl="1"/>
            <a:r>
              <a:rPr lang="he-IL" sz="1300" dirty="0">
                <a:latin typeface="Tahoma" panose="020B0604030504040204" pitchFamily="34" charset="0"/>
                <a:ea typeface="Tahoma" panose="020B0604030504040204" pitchFamily="34" charset="0"/>
                <a:cs typeface="Tahoma" panose="020B0604030504040204" pitchFamily="34" charset="0"/>
              </a:rPr>
              <a:t>     שינויים בתגובה לתרופות: </a:t>
            </a:r>
            <a:r>
              <a:rPr lang="en-US" sz="1300" dirty="0">
                <a:latin typeface="Tahoma" panose="020B0604030504040204" pitchFamily="34" charset="0"/>
                <a:ea typeface="Tahoma" panose="020B0604030504040204" pitchFamily="34" charset="0"/>
                <a:cs typeface="Tahoma" panose="020B0604030504040204" pitchFamily="34" charset="0"/>
              </a:rPr>
              <a:t> </a:t>
            </a:r>
            <a:r>
              <a:rPr lang="en-GB" sz="1300" dirty="0">
                <a:latin typeface="Tahoma" panose="020B0604030504040204" pitchFamily="34" charset="0"/>
                <a:ea typeface="Tahoma" panose="020B0604030504040204" pitchFamily="34" charset="0"/>
                <a:cs typeface="Tahoma" panose="020B0604030504040204" pitchFamily="34" charset="0"/>
              </a:rPr>
              <a:t>PEMF </a:t>
            </a:r>
            <a:r>
              <a:rPr lang="he-IL" sz="1300" dirty="0">
                <a:latin typeface="Tahoma" panose="020B0604030504040204" pitchFamily="34" charset="0"/>
                <a:ea typeface="Tahoma" panose="020B0604030504040204" pitchFamily="34" charset="0"/>
                <a:cs typeface="Tahoma" panose="020B0604030504040204" pitchFamily="34" charset="0"/>
              </a:rPr>
              <a:t>משפיעים על יעילותן של תרופות הפועלות על </a:t>
            </a:r>
          </a:p>
          <a:p>
            <a:pPr algn="r" rtl="1"/>
            <a:r>
              <a:rPr lang="he-IL" sz="1300" dirty="0">
                <a:latin typeface="Tahoma" panose="020B0604030504040204" pitchFamily="34" charset="0"/>
                <a:ea typeface="Tahoma" panose="020B0604030504040204" pitchFamily="34" charset="0"/>
                <a:cs typeface="Tahoma" panose="020B0604030504040204" pitchFamily="34" charset="0"/>
              </a:rPr>
              <a:t>     תעלות יונים.</a:t>
            </a:r>
          </a:p>
          <a:p>
            <a:pPr marL="285750" indent="-285750" algn="r" rtl="1">
              <a:buFont typeface="Wingdings" panose="05000000000000000000" pitchFamily="2" charset="2"/>
              <a:buChar char="Û"/>
            </a:pPr>
            <a:endParaRPr lang="he-IL"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השפעה על תהליכי ריפוי:</a:t>
            </a:r>
            <a:r>
              <a:rPr lang="he-IL" sz="1300" dirty="0">
                <a:latin typeface="Tahoma" panose="020B0604030504040204" pitchFamily="34" charset="0"/>
                <a:ea typeface="Tahoma" panose="020B0604030504040204" pitchFamily="34" charset="0"/>
                <a:cs typeface="Tahoma" panose="020B0604030504040204" pitchFamily="34" charset="0"/>
              </a:rPr>
              <a:t> </a:t>
            </a:r>
            <a:r>
              <a:rPr lang="en-US" sz="1300" dirty="0">
                <a:latin typeface="Tahoma" panose="020B0604030504040204" pitchFamily="34" charset="0"/>
                <a:ea typeface="Tahoma" panose="020B0604030504040204" pitchFamily="34" charset="0"/>
                <a:cs typeface="Tahoma" panose="020B0604030504040204" pitchFamily="34" charset="0"/>
              </a:rPr>
              <a:t> </a:t>
            </a:r>
            <a:r>
              <a:rPr lang="en-GB" sz="1300" dirty="0">
                <a:latin typeface="Tahoma" panose="020B0604030504040204" pitchFamily="34" charset="0"/>
                <a:ea typeface="Tahoma" panose="020B0604030504040204" pitchFamily="34" charset="0"/>
                <a:cs typeface="Tahoma" panose="020B0604030504040204" pitchFamily="34" charset="0"/>
              </a:rPr>
              <a:t>PEMF </a:t>
            </a:r>
            <a:r>
              <a:rPr lang="he-IL" sz="1300" dirty="0">
                <a:latin typeface="Tahoma" panose="020B0604030504040204" pitchFamily="34" charset="0"/>
                <a:ea typeface="Tahoma" panose="020B0604030504040204" pitchFamily="34" charset="0"/>
                <a:cs typeface="Tahoma" panose="020B0604030504040204" pitchFamily="34" charset="0"/>
              </a:rPr>
              <a:t>מקדמים ריפוי פצעים על ידי השפעה על תעלות יונים המעורבות בתהליכי דלקת והתחדשות תאים.</a:t>
            </a:r>
          </a:p>
          <a:p>
            <a:pPr marL="285750" indent="-285750" algn="r" rtl="1">
              <a:buFont typeface="Wingdings" panose="05000000000000000000" pitchFamily="2" charset="2"/>
              <a:buChar char="Û"/>
            </a:pPr>
            <a:endParaRPr lang="he-IL"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השפעה על תפקוד עצבי:</a:t>
            </a:r>
            <a:r>
              <a:rPr lang="he-IL" sz="1300" dirty="0">
                <a:latin typeface="Tahoma" panose="020B0604030504040204" pitchFamily="34" charset="0"/>
                <a:ea typeface="Tahoma" panose="020B0604030504040204" pitchFamily="34" charset="0"/>
                <a:cs typeface="Tahoma" panose="020B0604030504040204" pitchFamily="34" charset="0"/>
              </a:rPr>
              <a:t> </a:t>
            </a:r>
            <a:r>
              <a:rPr lang="en-GB" sz="1300" dirty="0">
                <a:latin typeface="Tahoma" panose="020B0604030504040204" pitchFamily="34" charset="0"/>
                <a:ea typeface="Tahoma" panose="020B0604030504040204" pitchFamily="34" charset="0"/>
                <a:cs typeface="Tahoma" panose="020B0604030504040204" pitchFamily="34" charset="0"/>
              </a:rPr>
              <a:t>PEMF </a:t>
            </a:r>
            <a:r>
              <a:rPr lang="he-IL" sz="1300" dirty="0">
                <a:latin typeface="Tahoma" panose="020B0604030504040204" pitchFamily="34" charset="0"/>
                <a:ea typeface="Tahoma" panose="020B0604030504040204" pitchFamily="34" charset="0"/>
                <a:cs typeface="Tahoma" panose="020B0604030504040204" pitchFamily="34" charset="0"/>
              </a:rPr>
              <a:t> משפיעים על תפקוד עצבי על-ידי שינוי בתכונות החשמליות של הנוירונים.</a:t>
            </a:r>
          </a:p>
          <a:p>
            <a:pPr marL="285750" indent="-285750" algn="r" rtl="1">
              <a:buFont typeface="Wingdings" panose="05000000000000000000" pitchFamily="2" charset="2"/>
              <a:buChar char="Û"/>
            </a:pPr>
            <a:endParaRPr lang="he-IL" sz="1300" dirty="0">
              <a:latin typeface="Tahoma" panose="020B0604030504040204" pitchFamily="34" charset="0"/>
              <a:ea typeface="Tahoma" panose="020B0604030504040204" pitchFamily="34" charset="0"/>
              <a:cs typeface="Tahoma" panose="020B0604030504040204" pitchFamily="34" charset="0"/>
            </a:endParaRPr>
          </a:p>
          <a:p>
            <a:pPr marL="285750" indent="-285750" algn="r" rtl="1">
              <a:buFont typeface="Wingdings" panose="05000000000000000000" pitchFamily="2" charset="2"/>
              <a:buChar char="Û"/>
            </a:pPr>
            <a:r>
              <a:rPr lang="he-IL" sz="1300" b="1" dirty="0">
                <a:latin typeface="Tahoma" panose="020B0604030504040204" pitchFamily="34" charset="0"/>
                <a:ea typeface="Tahoma" panose="020B0604030504040204" pitchFamily="34" charset="0"/>
                <a:cs typeface="Tahoma" panose="020B0604030504040204" pitchFamily="34" charset="0"/>
              </a:rPr>
              <a:t>השפעה על התכווצות שרירים:</a:t>
            </a:r>
            <a:r>
              <a:rPr lang="he-IL" sz="1300" dirty="0">
                <a:latin typeface="Tahoma" panose="020B0604030504040204" pitchFamily="34" charset="0"/>
                <a:ea typeface="Tahoma" panose="020B0604030504040204" pitchFamily="34" charset="0"/>
                <a:cs typeface="Tahoma" panose="020B0604030504040204" pitchFamily="34" charset="0"/>
              </a:rPr>
              <a:t> </a:t>
            </a:r>
            <a:r>
              <a:rPr lang="en-GB" sz="1300" dirty="0">
                <a:latin typeface="Tahoma" panose="020B0604030504040204" pitchFamily="34" charset="0"/>
                <a:ea typeface="Tahoma" panose="020B0604030504040204" pitchFamily="34" charset="0"/>
                <a:cs typeface="Tahoma" panose="020B0604030504040204" pitchFamily="34" charset="0"/>
              </a:rPr>
              <a:t>PEMF </a:t>
            </a:r>
            <a:r>
              <a:rPr lang="he-IL" sz="1300" dirty="0">
                <a:latin typeface="Tahoma" panose="020B0604030504040204" pitchFamily="34" charset="0"/>
                <a:ea typeface="Tahoma" panose="020B0604030504040204" pitchFamily="34" charset="0"/>
                <a:cs typeface="Tahoma" panose="020B0604030504040204" pitchFamily="34" charset="0"/>
              </a:rPr>
              <a:t> משפיעים על התכווצות שרירים על-ידי שינוי בפעילות תעלות היונים בשריר.</a:t>
            </a:r>
          </a:p>
        </p:txBody>
      </p:sp>
      <p:pic>
        <p:nvPicPr>
          <p:cNvPr id="2050" name="Picture 2">
            <a:extLst>
              <a:ext uri="{FF2B5EF4-FFF2-40B4-BE49-F238E27FC236}">
                <a16:creationId xmlns:a16="http://schemas.microsoft.com/office/drawing/2014/main" id="{B172EA60-09F6-4713-3683-0CC2592EF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89" y="1788095"/>
            <a:ext cx="5002755" cy="30502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id="{A5404023-6F50-3259-4FF6-86EB0AA582C0}"/>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3" name="תיבת טקסט 2">
            <a:extLst>
              <a:ext uri="{FF2B5EF4-FFF2-40B4-BE49-F238E27FC236}">
                <a16:creationId xmlns:a16="http://schemas.microsoft.com/office/drawing/2014/main" id="{BAE2E6AF-BA33-C420-FA15-2F1798916CB3}"/>
              </a:ext>
            </a:extLst>
          </p:cNvPr>
          <p:cNvSpPr txBox="1"/>
          <p:nvPr/>
        </p:nvSpPr>
        <p:spPr>
          <a:xfrm>
            <a:off x="763480" y="260560"/>
            <a:ext cx="10981677" cy="553998"/>
          </a:xfrm>
          <a:prstGeom prst="rect">
            <a:avLst/>
          </a:prstGeom>
          <a:noFill/>
        </p:spPr>
        <p:txBody>
          <a:bodyPr wrap="square" rtlCol="1">
            <a:spAutoFit/>
          </a:bodyPr>
          <a:lstStyle/>
          <a:p>
            <a:pPr algn="ctr" rtl="1"/>
            <a:r>
              <a:rPr lang="he-IL"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 השינויים במטען החשמלי משפיעים על התא?</a:t>
            </a:r>
            <a:r>
              <a:rPr lang="en-US"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(II) </a:t>
            </a:r>
            <a:endParaRPr lang="he-IL"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תיבת טקסט 3">
            <a:extLst>
              <a:ext uri="{FF2B5EF4-FFF2-40B4-BE49-F238E27FC236}">
                <a16:creationId xmlns:a16="http://schemas.microsoft.com/office/drawing/2014/main" id="{F04C1F5D-86E0-C144-E8DB-E48764FD1A8E}"/>
              </a:ext>
            </a:extLst>
          </p:cNvPr>
          <p:cNvSpPr txBox="1"/>
          <p:nvPr/>
        </p:nvSpPr>
        <p:spPr>
          <a:xfrm>
            <a:off x="7048117" y="5397111"/>
            <a:ext cx="4823697" cy="1200329"/>
          </a:xfrm>
          <a:prstGeom prst="rect">
            <a:avLst/>
          </a:prstGeom>
          <a:noFill/>
        </p:spPr>
        <p:txBody>
          <a:bodyPr wrap="square" rtlCol="1">
            <a:spAutoFit/>
          </a:bodyPr>
          <a:lstStyle/>
          <a:p>
            <a:pPr algn="l"/>
            <a:r>
              <a:rPr lang="en-US" sz="1200" dirty="0"/>
              <a:t> </a:t>
            </a:r>
            <a:r>
              <a:rPr lang="en-GB" sz="1200" dirty="0"/>
              <a:t>Wade, Brett. "A review of pulsed electromagnetic field (PEMF) mechanisms at a cellular level: a rationale for clinical use." Am J Health Res 1.3 (2013): 51-55.</a:t>
            </a:r>
          </a:p>
          <a:p>
            <a:pPr algn="l"/>
            <a:r>
              <a:rPr lang="en-GB" sz="1200" dirty="0"/>
              <a:t>Luigi, Cristiano, and </a:t>
            </a:r>
            <a:r>
              <a:rPr lang="en-GB" sz="1200" dirty="0" err="1"/>
              <a:t>Pratellesi</a:t>
            </a:r>
            <a:r>
              <a:rPr lang="en-GB" sz="1200" dirty="0"/>
              <a:t> </a:t>
            </a:r>
            <a:r>
              <a:rPr lang="en-GB" sz="1200" dirty="0" err="1"/>
              <a:t>Tiziano</a:t>
            </a:r>
            <a:r>
              <a:rPr lang="en-GB" sz="1200" dirty="0"/>
              <a:t>. "Mechanisms of action and effects of pulsed electromagnetic fields (PEMF) in medicine." J Med Res </a:t>
            </a:r>
            <a:r>
              <a:rPr lang="en-GB" sz="1200" dirty="0" err="1"/>
              <a:t>Surg</a:t>
            </a:r>
            <a:r>
              <a:rPr lang="en-GB" sz="1200" dirty="0"/>
              <a:t> 1.6 (2020): 1-4.</a:t>
            </a:r>
            <a:endParaRPr lang="he-IL" sz="1200" dirty="0"/>
          </a:p>
        </p:txBody>
      </p:sp>
    </p:spTree>
    <p:extLst>
      <p:ext uri="{BB962C8B-B14F-4D97-AF65-F5344CB8AC3E}">
        <p14:creationId xmlns:p14="http://schemas.microsoft.com/office/powerpoint/2010/main" val="370578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6024-EE30-4B4A-D3EC-CD73C2017636}"/>
              </a:ext>
            </a:extLst>
          </p:cNvPr>
          <p:cNvSpPr>
            <a:spLocks noGrp="1"/>
          </p:cNvSpPr>
          <p:nvPr>
            <p:ph type="title"/>
          </p:nvPr>
        </p:nvSpPr>
        <p:spPr>
          <a:xfrm>
            <a:off x="539557" y="1524169"/>
            <a:ext cx="5071663" cy="4473205"/>
          </a:xfrm>
        </p:spPr>
        <p:txBody>
          <a:bodyPr>
            <a:noAutofit/>
          </a:bodyPr>
          <a:lstStyle/>
          <a:p>
            <a:pPr algn="r" rtl="1"/>
            <a:r>
              <a:rPr lang="he-IL" sz="1500" b="1" dirty="0">
                <a:latin typeface="Tahoma" panose="020B0604030504040204" pitchFamily="34" charset="0"/>
                <a:ea typeface="Tahoma" panose="020B0604030504040204" pitchFamily="34" charset="0"/>
                <a:cs typeface="Tahoma" panose="020B0604030504040204" pitchFamily="34" charset="0"/>
              </a:rPr>
              <a:t>תעלות יונים: השער לתא</a:t>
            </a:r>
            <a:br>
              <a:rPr lang="he-IL" sz="1500" dirty="0">
                <a:latin typeface="Tahoma" panose="020B0604030504040204" pitchFamily="34" charset="0"/>
                <a:ea typeface="Tahoma" panose="020B0604030504040204" pitchFamily="34" charset="0"/>
                <a:cs typeface="Tahoma" panose="020B0604030504040204" pitchFamily="34" charset="0"/>
              </a:rPr>
            </a:br>
            <a:r>
              <a:rPr lang="he-IL" sz="1500" dirty="0">
                <a:latin typeface="Tahoma" panose="020B0604030504040204" pitchFamily="34" charset="0"/>
                <a:ea typeface="Tahoma" panose="020B0604030504040204" pitchFamily="34" charset="0"/>
                <a:cs typeface="Tahoma" panose="020B0604030504040204" pitchFamily="34" charset="0"/>
              </a:rPr>
              <a:t>תעלות יונים הן חלבונים המוטבעים בממברנה התאית ומאפשרים מעבר סלקטיבי של יונים טעונים חשמלית (כגון נתרן, אשלגן, סידן וכלור) אל תוך התא ומחוצה לו. תעלות אלו ממלאות תפקיד קריטי במגוון רחב של תהליכים תאיים, כולל:</a:t>
            </a:r>
            <a:br>
              <a:rPr lang="he-IL" sz="1500" dirty="0">
                <a:latin typeface="Tahoma" panose="020B0604030504040204" pitchFamily="34" charset="0"/>
                <a:ea typeface="Tahoma" panose="020B0604030504040204" pitchFamily="34" charset="0"/>
                <a:cs typeface="Tahoma" panose="020B0604030504040204" pitchFamily="34" charset="0"/>
              </a:rPr>
            </a:br>
            <a:br>
              <a:rPr lang="he-IL" sz="1500" dirty="0">
                <a:latin typeface="Tahoma" panose="020B0604030504040204" pitchFamily="34" charset="0"/>
                <a:ea typeface="Tahoma" panose="020B0604030504040204" pitchFamily="34" charset="0"/>
                <a:cs typeface="Tahoma" panose="020B0604030504040204" pitchFamily="34" charset="0"/>
              </a:rPr>
            </a:br>
            <a:r>
              <a:rPr lang="he-IL" sz="1500" b="1" dirty="0">
                <a:latin typeface="Tahoma" panose="020B0604030504040204" pitchFamily="34" charset="0"/>
                <a:ea typeface="Tahoma" panose="020B0604030504040204" pitchFamily="34" charset="0"/>
                <a:cs typeface="Tahoma" panose="020B0604030504040204" pitchFamily="34" charset="0"/>
              </a:rPr>
              <a:t>העברת אותות עצביים:</a:t>
            </a:r>
            <a:r>
              <a:rPr lang="he-IL" sz="1500" dirty="0">
                <a:latin typeface="Tahoma" panose="020B0604030504040204" pitchFamily="34" charset="0"/>
                <a:ea typeface="Tahoma" panose="020B0604030504040204" pitchFamily="34" charset="0"/>
                <a:cs typeface="Tahoma" panose="020B0604030504040204" pitchFamily="34" charset="0"/>
              </a:rPr>
              <a:t> תעלות יונים מאפשרות את יצירת הפוטנציאל החשמלי בממברנת העצב, המאפשר את העברת האותות העצביים.</a:t>
            </a:r>
            <a:br>
              <a:rPr lang="he-IL" sz="1500" dirty="0">
                <a:latin typeface="Tahoma" panose="020B0604030504040204" pitchFamily="34" charset="0"/>
                <a:ea typeface="Tahoma" panose="020B0604030504040204" pitchFamily="34" charset="0"/>
                <a:cs typeface="Tahoma" panose="020B0604030504040204" pitchFamily="34" charset="0"/>
              </a:rPr>
            </a:br>
            <a:br>
              <a:rPr lang="he-IL" sz="1500" dirty="0">
                <a:latin typeface="Tahoma" panose="020B0604030504040204" pitchFamily="34" charset="0"/>
                <a:ea typeface="Tahoma" panose="020B0604030504040204" pitchFamily="34" charset="0"/>
                <a:cs typeface="Tahoma" panose="020B0604030504040204" pitchFamily="34" charset="0"/>
              </a:rPr>
            </a:br>
            <a:r>
              <a:rPr lang="he-IL" sz="1500" b="1" dirty="0">
                <a:latin typeface="Tahoma" panose="020B0604030504040204" pitchFamily="34" charset="0"/>
                <a:ea typeface="Tahoma" panose="020B0604030504040204" pitchFamily="34" charset="0"/>
                <a:cs typeface="Tahoma" panose="020B0604030504040204" pitchFamily="34" charset="0"/>
              </a:rPr>
              <a:t>ויסות נפח התא:</a:t>
            </a:r>
            <a:r>
              <a:rPr lang="he-IL" sz="1500" dirty="0">
                <a:latin typeface="Tahoma" panose="020B0604030504040204" pitchFamily="34" charset="0"/>
                <a:ea typeface="Tahoma" panose="020B0604030504040204" pitchFamily="34" charset="0"/>
                <a:cs typeface="Tahoma" panose="020B0604030504040204" pitchFamily="34" charset="0"/>
              </a:rPr>
              <a:t> תעלות יונים מסייעות בוויסות נפח התא על ידי שליטה על כניסה ויציאה של מים ויונים.</a:t>
            </a:r>
            <a:br>
              <a:rPr lang="he-IL" sz="1500" dirty="0">
                <a:latin typeface="Tahoma" panose="020B0604030504040204" pitchFamily="34" charset="0"/>
                <a:ea typeface="Tahoma" panose="020B0604030504040204" pitchFamily="34" charset="0"/>
                <a:cs typeface="Tahoma" panose="020B0604030504040204" pitchFamily="34" charset="0"/>
              </a:rPr>
            </a:br>
            <a:br>
              <a:rPr lang="he-IL" sz="1500" dirty="0">
                <a:latin typeface="Tahoma" panose="020B0604030504040204" pitchFamily="34" charset="0"/>
                <a:ea typeface="Tahoma" panose="020B0604030504040204" pitchFamily="34" charset="0"/>
                <a:cs typeface="Tahoma" panose="020B0604030504040204" pitchFamily="34" charset="0"/>
              </a:rPr>
            </a:br>
            <a:r>
              <a:rPr lang="he-IL" sz="1500" b="1" dirty="0">
                <a:latin typeface="Tahoma" panose="020B0604030504040204" pitchFamily="34" charset="0"/>
                <a:ea typeface="Tahoma" panose="020B0604030504040204" pitchFamily="34" charset="0"/>
                <a:cs typeface="Tahoma" panose="020B0604030504040204" pitchFamily="34" charset="0"/>
              </a:rPr>
              <a:t>שחרור נוירוטרנסמיטרים:</a:t>
            </a:r>
            <a:r>
              <a:rPr lang="he-IL" sz="1500" dirty="0">
                <a:latin typeface="Tahoma" panose="020B0604030504040204" pitchFamily="34" charset="0"/>
                <a:ea typeface="Tahoma" panose="020B0604030504040204" pitchFamily="34" charset="0"/>
                <a:cs typeface="Tahoma" panose="020B0604030504040204" pitchFamily="34" charset="0"/>
              </a:rPr>
              <a:t> תעלות יונים מעורבות בשחרור נוירוטרנסמיטרים מהסינפסות.</a:t>
            </a:r>
            <a:br>
              <a:rPr lang="he-IL" sz="1500" dirty="0">
                <a:latin typeface="Tahoma" panose="020B0604030504040204" pitchFamily="34" charset="0"/>
                <a:ea typeface="Tahoma" panose="020B0604030504040204" pitchFamily="34" charset="0"/>
                <a:cs typeface="Tahoma" panose="020B0604030504040204" pitchFamily="34" charset="0"/>
              </a:rPr>
            </a:br>
            <a:br>
              <a:rPr lang="he-IL" sz="1500" dirty="0">
                <a:latin typeface="Tahoma" panose="020B0604030504040204" pitchFamily="34" charset="0"/>
                <a:ea typeface="Tahoma" panose="020B0604030504040204" pitchFamily="34" charset="0"/>
                <a:cs typeface="Tahoma" panose="020B0604030504040204" pitchFamily="34" charset="0"/>
              </a:rPr>
            </a:br>
            <a:r>
              <a:rPr lang="he-IL" sz="1500" b="1" dirty="0">
                <a:latin typeface="Tahoma" panose="020B0604030504040204" pitchFamily="34" charset="0"/>
                <a:ea typeface="Tahoma" panose="020B0604030504040204" pitchFamily="34" charset="0"/>
                <a:cs typeface="Tahoma" panose="020B0604030504040204" pitchFamily="34" charset="0"/>
              </a:rPr>
              <a:t>התכווצות שרירים:</a:t>
            </a:r>
            <a:r>
              <a:rPr lang="he-IL" sz="1500" dirty="0">
                <a:latin typeface="Tahoma" panose="020B0604030504040204" pitchFamily="34" charset="0"/>
                <a:ea typeface="Tahoma" panose="020B0604030504040204" pitchFamily="34" charset="0"/>
                <a:cs typeface="Tahoma" panose="020B0604030504040204" pitchFamily="34" charset="0"/>
              </a:rPr>
              <a:t> תעלות יונים ממלאות תפקיד מרכזי בתהליך ההתכווצות של השרירים.</a:t>
            </a: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a) Voltage-gated ion channels control intra- and extra-cellular ion flux due to positive surface charge. b) EF can attenuate the opening and closing of these ion channels to trigger intracellular events due to negative charge (−Q) depolarizing the plasma membrane.">
            <a:extLst>
              <a:ext uri="{FF2B5EF4-FFF2-40B4-BE49-F238E27FC236}">
                <a16:creationId xmlns:a16="http://schemas.microsoft.com/office/drawing/2014/main" id="{238AA2EE-FD8C-18FA-B18C-A88D3E92D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803" y="1957388"/>
            <a:ext cx="6025830" cy="30940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תמונה 2">
            <a:extLst>
              <a:ext uri="{FF2B5EF4-FFF2-40B4-BE49-F238E27FC236}">
                <a16:creationId xmlns:a16="http://schemas.microsoft.com/office/drawing/2014/main" id="{4187B45F-63B6-392D-19A1-16975A14CBDA}"/>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4" name="Title 1">
            <a:extLst>
              <a:ext uri="{FF2B5EF4-FFF2-40B4-BE49-F238E27FC236}">
                <a16:creationId xmlns:a16="http://schemas.microsoft.com/office/drawing/2014/main" id="{61AAE126-3C54-A110-A67C-1B7F7E81A6B1}"/>
              </a:ext>
            </a:extLst>
          </p:cNvPr>
          <p:cNvSpPr txBox="1">
            <a:spLocks/>
          </p:cNvSpPr>
          <p:nvPr/>
        </p:nvSpPr>
        <p:spPr>
          <a:xfrm>
            <a:off x="763480" y="559293"/>
            <a:ext cx="10280341" cy="736846"/>
          </a:xfrm>
          <a:prstGeom prst="rect">
            <a:avLst/>
          </a:prstGeom>
          <a:effectLst/>
        </p:spPr>
        <p:txBody>
          <a:bodyPr vert="horz" lIns="91440" tIns="45720" rIns="91440" bIns="45720" rtlCol="0" anchor="ctr">
            <a:noAutofit/>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משפיע על תעלות יונים?</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 </a:t>
            </a:r>
            <a:endParaRPr lang="en-US"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529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84034-582C-BB02-60BF-0A4867C99695}"/>
              </a:ext>
            </a:extLst>
          </p:cNvPr>
          <p:cNvSpPr txBox="1"/>
          <p:nvPr/>
        </p:nvSpPr>
        <p:spPr>
          <a:xfrm>
            <a:off x="294114" y="1849469"/>
            <a:ext cx="5276996" cy="3785652"/>
          </a:xfrm>
          <a:prstGeom prst="rect">
            <a:avLst/>
          </a:prstGeom>
          <a:noFill/>
        </p:spPr>
        <p:txBody>
          <a:bodyPr wrap="square">
            <a:spAutoFit/>
          </a:bodyPr>
          <a:lstStyle/>
          <a:p>
            <a:pPr algn="r" rtl="1"/>
            <a:r>
              <a:rPr lang="he-IL" sz="1500" dirty="0">
                <a:latin typeface="Tahoma" panose="020B0604030504040204" pitchFamily="34" charset="0"/>
                <a:ea typeface="Tahoma" panose="020B0604030504040204" pitchFamily="34" charset="0"/>
                <a:cs typeface="Tahoma" panose="020B0604030504040204" pitchFamily="34" charset="0"/>
              </a:rPr>
              <a:t>ההשפעה המדויקת של</a:t>
            </a:r>
            <a:r>
              <a:rPr lang="en-US" sz="1500" dirty="0">
                <a:latin typeface="Tahoma" panose="020B0604030504040204" pitchFamily="34" charset="0"/>
                <a:ea typeface="Tahoma" panose="020B0604030504040204" pitchFamily="34" charset="0"/>
                <a:cs typeface="Tahoma" panose="020B0604030504040204" pitchFamily="34" charset="0"/>
              </a:rPr>
              <a:t> </a:t>
            </a:r>
            <a:r>
              <a:rPr lang="en-GB" sz="1500" dirty="0">
                <a:latin typeface="Tahoma" panose="020B0604030504040204" pitchFamily="34" charset="0"/>
                <a:ea typeface="Tahoma" panose="020B0604030504040204" pitchFamily="34" charset="0"/>
                <a:cs typeface="Tahoma" panose="020B0604030504040204" pitchFamily="34" charset="0"/>
              </a:rPr>
              <a:t>PEMF </a:t>
            </a:r>
            <a:r>
              <a:rPr lang="he-IL" sz="1500" dirty="0">
                <a:latin typeface="Tahoma" panose="020B0604030504040204" pitchFamily="34" charset="0"/>
                <a:ea typeface="Tahoma" panose="020B0604030504040204" pitchFamily="34" charset="0"/>
                <a:cs typeface="Tahoma" panose="020B0604030504040204" pitchFamily="34" charset="0"/>
              </a:rPr>
              <a:t>על תעלות יונים </a:t>
            </a:r>
            <a:r>
              <a:rPr lang="he-IL" sz="1500">
                <a:latin typeface="Tahoma" panose="020B0604030504040204" pitchFamily="34" charset="0"/>
                <a:ea typeface="Tahoma" panose="020B0604030504040204" pitchFamily="34" charset="0"/>
                <a:cs typeface="Tahoma" panose="020B0604030504040204" pitchFamily="34" charset="0"/>
              </a:rPr>
              <a:t>עדיין נחקרת. </a:t>
            </a:r>
            <a:r>
              <a:rPr lang="he-IL" sz="1500" dirty="0">
                <a:latin typeface="Tahoma" panose="020B0604030504040204" pitchFamily="34" charset="0"/>
                <a:ea typeface="Tahoma" panose="020B0604030504040204" pitchFamily="34" charset="0"/>
                <a:cs typeface="Tahoma" panose="020B0604030504040204" pitchFamily="34" charset="0"/>
              </a:rPr>
              <a:t>כיום ידוע על מספר מנגנונים:</a:t>
            </a:r>
          </a:p>
          <a:p>
            <a:pPr algn="r" rtl="1"/>
            <a:endParaRPr lang="he-IL" sz="1500" dirty="0">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 שינוי בפוטנציאל הממברנה:</a:t>
            </a:r>
            <a:r>
              <a:rPr lang="he-IL" sz="1500" dirty="0">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 </a:t>
            </a:r>
            <a:r>
              <a:rPr lang="en-GB" sz="1500" dirty="0">
                <a:latin typeface="Tahoma" panose="020B0604030504040204" pitchFamily="34" charset="0"/>
                <a:ea typeface="Tahoma" panose="020B0604030504040204" pitchFamily="34" charset="0"/>
                <a:cs typeface="Tahoma" panose="020B0604030504040204" pitchFamily="34" charset="0"/>
              </a:rPr>
              <a:t>PEMF</a:t>
            </a:r>
            <a:r>
              <a:rPr lang="he-IL" sz="1500" dirty="0">
                <a:latin typeface="Tahoma" panose="020B0604030504040204" pitchFamily="34" charset="0"/>
                <a:ea typeface="Tahoma" panose="020B0604030504040204" pitchFamily="34" charset="0"/>
                <a:cs typeface="Tahoma" panose="020B0604030504040204" pitchFamily="34" charset="0"/>
              </a:rPr>
              <a:t>משנים את פוטנציאל הממברנה של התא, מה שמשפיע על פתיחה וסגירה של תעלות יונים רגישות למתח.</a:t>
            </a:r>
          </a:p>
          <a:p>
            <a:pPr marL="171450" indent="-171450" algn="r" rtl="1">
              <a:buFont typeface="Wingdings" panose="05000000000000000000" pitchFamily="2" charset="2"/>
              <a:buChar char="Û"/>
            </a:pPr>
            <a:endParaRPr lang="he-IL" sz="1500" dirty="0">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 השפעה ישירה על מבנה התעלה:</a:t>
            </a:r>
            <a:r>
              <a:rPr lang="he-IL" sz="1500" dirty="0">
                <a:latin typeface="Tahoma" panose="020B0604030504040204" pitchFamily="34" charset="0"/>
                <a:ea typeface="Tahoma" panose="020B0604030504040204" pitchFamily="34" charset="0"/>
                <a:cs typeface="Tahoma" panose="020B0604030504040204" pitchFamily="34" charset="0"/>
              </a:rPr>
              <a:t> שדות חשמליים משפיעים ישירות על המבנה התלת-ממדי של תעלות היונים, משנים את תכונותיהן.</a:t>
            </a:r>
          </a:p>
          <a:p>
            <a:pPr marL="171450" indent="-171450" algn="r" rtl="1">
              <a:buFont typeface="Wingdings" panose="05000000000000000000" pitchFamily="2" charset="2"/>
              <a:buChar char="Û"/>
            </a:pPr>
            <a:endParaRPr lang="he-IL" sz="1500" dirty="0">
              <a:latin typeface="Tahoma" panose="020B0604030504040204" pitchFamily="34" charset="0"/>
              <a:ea typeface="Tahoma" panose="020B0604030504040204" pitchFamily="34" charset="0"/>
              <a:cs typeface="Tahoma" panose="020B0604030504040204" pitchFamily="34" charset="0"/>
            </a:endParaRPr>
          </a:p>
          <a:p>
            <a:pPr marL="171450" indent="-171450" algn="r" rtl="1">
              <a:buFont typeface="Wingdings" panose="05000000000000000000" pitchFamily="2" charset="2"/>
              <a:buChar char="Û"/>
            </a:pPr>
            <a:r>
              <a:rPr lang="he-IL" sz="1500" b="1" dirty="0">
                <a:latin typeface="Tahoma" panose="020B0604030504040204" pitchFamily="34" charset="0"/>
                <a:ea typeface="Tahoma" panose="020B0604030504040204" pitchFamily="34" charset="0"/>
                <a:cs typeface="Tahoma" panose="020B0604030504040204" pitchFamily="34" charset="0"/>
              </a:rPr>
              <a:t> השפעה על מולקולות רגולטוריות:</a:t>
            </a:r>
            <a:r>
              <a:rPr lang="he-IL" sz="1500" dirty="0">
                <a:latin typeface="Tahoma" panose="020B0604030504040204" pitchFamily="34" charset="0"/>
                <a:ea typeface="Tahoma" panose="020B0604030504040204" pitchFamily="34" charset="0"/>
                <a:cs typeface="Tahoma" panose="020B0604030504040204" pitchFamily="34" charset="0"/>
              </a:rPr>
              <a:t> </a:t>
            </a:r>
            <a:r>
              <a:rPr lang="en-GB" sz="1500" dirty="0">
                <a:latin typeface="Tahoma" panose="020B0604030504040204" pitchFamily="34" charset="0"/>
                <a:ea typeface="Tahoma" panose="020B0604030504040204" pitchFamily="34" charset="0"/>
                <a:cs typeface="Tahoma" panose="020B0604030504040204" pitchFamily="34" charset="0"/>
              </a:rPr>
              <a:t>PEMF </a:t>
            </a:r>
            <a:r>
              <a:rPr lang="he-IL" sz="1500" dirty="0">
                <a:latin typeface="Tahoma" panose="020B0604030504040204" pitchFamily="34" charset="0"/>
                <a:ea typeface="Tahoma" panose="020B0604030504040204" pitchFamily="34" charset="0"/>
                <a:cs typeface="Tahoma" panose="020B0604030504040204" pitchFamily="34" charset="0"/>
              </a:rPr>
              <a:t> משפיע על מולקולות רגולטוריות הקשורות לתעלות יונים, כגון אנזימים לעיבוד חלבונים (</a:t>
            </a:r>
            <a:r>
              <a:rPr lang="he-IL" sz="1500" dirty="0" err="1">
                <a:latin typeface="Tahoma" panose="020B0604030504040204" pitchFamily="34" charset="0"/>
                <a:ea typeface="Tahoma" panose="020B0604030504040204" pitchFamily="34" charset="0"/>
                <a:cs typeface="Tahoma" panose="020B0604030504040204" pitchFamily="34" charset="0"/>
              </a:rPr>
              <a:t>קינאזות</a:t>
            </a:r>
            <a:r>
              <a:rPr lang="he-IL" sz="1500" dirty="0">
                <a:latin typeface="Tahoma" panose="020B0604030504040204" pitchFamily="34" charset="0"/>
                <a:ea typeface="Tahoma" panose="020B0604030504040204" pitchFamily="34" charset="0"/>
                <a:cs typeface="Tahoma" panose="020B0604030504040204" pitchFamily="34" charset="0"/>
              </a:rPr>
              <a:t> </a:t>
            </a:r>
            <a:r>
              <a:rPr lang="he-IL" sz="1500" dirty="0" err="1">
                <a:latin typeface="Tahoma" panose="020B0604030504040204" pitchFamily="34" charset="0"/>
                <a:ea typeface="Tahoma" panose="020B0604030504040204" pitchFamily="34" charset="0"/>
                <a:cs typeface="Tahoma" panose="020B0604030504040204" pitchFamily="34" charset="0"/>
              </a:rPr>
              <a:t>ופספוטאזות</a:t>
            </a:r>
            <a:r>
              <a:rPr lang="he-IL" sz="1500" dirty="0">
                <a:latin typeface="Tahoma" panose="020B0604030504040204" pitchFamily="34" charset="0"/>
                <a:ea typeface="Tahoma" panose="020B0604030504040204" pitchFamily="34" charset="0"/>
                <a:cs typeface="Tahoma" panose="020B0604030504040204" pitchFamily="34" charset="0"/>
              </a:rPr>
              <a:t>).</a:t>
            </a:r>
          </a:p>
          <a:p>
            <a:pPr marL="171450" indent="-171450" algn="r" rtl="1">
              <a:buFont typeface="Wingdings" panose="05000000000000000000" pitchFamily="2" charset="2"/>
              <a:buChar char="Û"/>
            </a:pPr>
            <a:endParaRPr lang="en-US" sz="1500" b="1" dirty="0">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endParaRPr lang="he-IL" sz="15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lick on image to enlarge">
            <a:extLst>
              <a:ext uri="{FF2B5EF4-FFF2-40B4-BE49-F238E27FC236}">
                <a16:creationId xmlns:a16="http://schemas.microsoft.com/office/drawing/2014/main" id="{0CBB3CA4-2070-72AB-EE41-DD492A7C0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108" y="1970774"/>
            <a:ext cx="5916778" cy="3098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id="{2518BD30-C91F-FD97-5A83-37F52A07F18E}"/>
              </a:ext>
            </a:extLst>
          </p:cNvPr>
          <p:cNvPicPr>
            <a:picLocks noChangeAspect="1"/>
          </p:cNvPicPr>
          <p:nvPr/>
        </p:nvPicPr>
        <p:blipFill>
          <a:blip r:embed="rId4"/>
          <a:stretch>
            <a:fillRect/>
          </a:stretch>
        </p:blipFill>
        <p:spPr>
          <a:xfrm>
            <a:off x="83775" y="6225404"/>
            <a:ext cx="1359410" cy="537601"/>
          </a:xfrm>
          <a:prstGeom prst="rect">
            <a:avLst/>
          </a:prstGeom>
          <a:effectLst>
            <a:glow>
              <a:schemeClr val="tx1"/>
            </a:glow>
            <a:outerShdw blurRad="63500" sx="102000" sy="102000" algn="ctr" rotWithShape="0">
              <a:schemeClr val="tx2">
                <a:alpha val="40000"/>
              </a:schemeClr>
            </a:outerShdw>
          </a:effectLst>
        </p:spPr>
      </p:pic>
      <p:sp>
        <p:nvSpPr>
          <p:cNvPr id="3" name="TextBox 3">
            <a:extLst>
              <a:ext uri="{FF2B5EF4-FFF2-40B4-BE49-F238E27FC236}">
                <a16:creationId xmlns:a16="http://schemas.microsoft.com/office/drawing/2014/main" id="{768DE7BE-CF01-8440-BABB-8F9937E478BF}"/>
              </a:ext>
            </a:extLst>
          </p:cNvPr>
          <p:cNvSpPr txBox="1"/>
          <p:nvPr/>
        </p:nvSpPr>
        <p:spPr>
          <a:xfrm>
            <a:off x="1130096" y="638104"/>
            <a:ext cx="9469842" cy="584775"/>
          </a:xfrm>
          <a:prstGeom prst="rect">
            <a:avLst/>
          </a:prstGeom>
          <a:noFill/>
        </p:spPr>
        <p:txBody>
          <a:bodyPr wrap="square">
            <a:spAutoFit/>
          </a:bodyPr>
          <a:lstStyle/>
          <a:p>
            <a:pPr algn="ctr" rtl="1"/>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כיצד</a:t>
            </a:r>
            <a:r>
              <a:rPr lang="en-GB"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PEMF </a:t>
            </a:r>
            <a:r>
              <a:rPr lang="he-IL"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משפיע על תעלות יונים?</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(II) </a:t>
            </a:r>
            <a:endParaRPr lang="he-IL"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6251129"/>
      </p:ext>
    </p:extLst>
  </p:cSld>
  <p:clrMapOvr>
    <a:masterClrMapping/>
  </p:clrMapOvr>
</p:sld>
</file>

<file path=ppt/theme/theme1.xml><?xml version="1.0" encoding="utf-8"?>
<a:theme xmlns:a="http://schemas.openxmlformats.org/drawingml/2006/main" name="Terra">
  <a:themeElements>
    <a:clrScheme name="Custom 3">
      <a:dk1>
        <a:srgbClr val="000000"/>
      </a:dk1>
      <a:lt1>
        <a:srgbClr val="FFFFFF"/>
      </a:lt1>
      <a:dk2>
        <a:srgbClr val="718DB2"/>
      </a:dk2>
      <a:lt2>
        <a:srgbClr val="FEFFFF"/>
      </a:lt2>
      <a:accent1>
        <a:srgbClr val="5E5E5E"/>
      </a:accent1>
      <a:accent2>
        <a:srgbClr val="E7E6E6"/>
      </a:accent2>
      <a:accent3>
        <a:srgbClr val="D7CDC8"/>
      </a:accent3>
      <a:accent4>
        <a:srgbClr val="AFA5A0"/>
      </a:accent4>
      <a:accent5>
        <a:srgbClr val="918787"/>
      </a:accent5>
      <a:accent6>
        <a:srgbClr val="556969"/>
      </a:accent6>
      <a:hlink>
        <a:srgbClr val="3758C1"/>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פרוסה">
  <a:themeElements>
    <a:clrScheme name="כחול">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פרוסה">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פרוסה">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95DBA5E-3CD1-A44B-818B-B0BAD27F37F0}">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1934648-D885-C247-9592-33004EBC9E24}">
  <we:reference id="wa200005669" version="2.0.0.0" store="en-GB" storeType="OMEX"/>
  <we:alternateReferences>
    <we:reference id="wa200005669" version="2.0.0.0" store="wa20000566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6989</TotalTime>
  <Words>2414</Words>
  <Application>Microsoft Office PowerPoint</Application>
  <PresentationFormat>Widescreen</PresentationFormat>
  <Paragraphs>168</Paragraphs>
  <Slides>26</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Aptos</vt:lpstr>
      <vt:lpstr>Arial</vt:lpstr>
      <vt:lpstr>Calibri</vt:lpstr>
      <vt:lpstr>Calibri Light</vt:lpstr>
      <vt:lpstr>Century Gothic</vt:lpstr>
      <vt:lpstr>Poppins</vt:lpstr>
      <vt:lpstr>Tahoma</vt:lpstr>
      <vt:lpstr>Wingdings</vt:lpstr>
      <vt:lpstr>Wingdings 3</vt:lpstr>
      <vt:lpstr>Terra</vt:lpstr>
      <vt:lpstr>פרוסה</vt:lpstr>
      <vt:lpstr>עיצוב מותאם אישית</vt:lpstr>
      <vt:lpstr>PowerPoint Presentation</vt:lpstr>
      <vt:lpstr>מהם פולסים אלקטרומגנטיים? </vt:lpstr>
      <vt:lpstr>כיצד פועלים פולסים אלקטרומגנטיים PEMF))</vt:lpstr>
      <vt:lpstr>כיצד שדות אלקטרומגנטיים מפולסים (PEMF)  פועלים?  שדות אלקטרומגנטיים מפולסים (PEMF) הם סוג של אנרגיה המועברת בגלים, בדומה לאור או לחום. כאשר גוף חשוף לשדה של PEMF  האנרגיה חודרת לרקמות הגוף ומשפיעה על התאים ברמה המולקולרית. </vt:lpstr>
      <vt:lpstr>כיצד שדות אלקטרומגנטיים מפולסים (PEMF) פועלים?  </vt:lpstr>
      <vt:lpstr>שדות אלקטרומגנטיים מפולסים PEMF יוצרים שדה חשמלי משתנה בזמן בחומר הביולוגי. שדה זה יכול להשפיע על המטען החשמלי בתאים בכמה מנגנונים:  אינדוקציה חשמלית: כאשר תא נחשף לשדה PEMF  משתנה, השדה המושרה יכול לגרום לזרימת זרם חשמלי קטן בתוך התא. זרם זה יכול לשנות את פוטנציאל הממברנה של התא, שהוא ההפרש במתח החשמלי בין פנים התא לחוץ.  השפעה על תעלות יונים: שינויים בפוטנציאל הממברנה יכולים להשפיע על פתיחה וסגירה של תעלות יונים בממברנה התאית. תעלות יונים מאפשרות מעבר של יונים טעונים חשמלית (כגון נתרן ואשלגן) אל תוך התא ומחוצה לו, ושינויים בתנועת היונים הללו יכולים להשפיע על תהליכים תאיים שונים.  השפעה על מולקולות ביולוגיות: שדות חשמליים יכולים להשפיע על המבנה והתפקוד של מולקולות ביולוגיות טעונות חשמלית, כגון חלבונים וחומצות גרעין. שינויים במבנה של מולקולות אלה יכולים להשפיע על התהליכים הביולוגיים שהן מעורבות בהם. </vt:lpstr>
      <vt:lpstr>PowerPoint Presentation</vt:lpstr>
      <vt:lpstr>תעלות יונים: השער לתא תעלות יונים הן חלבונים המוטבעים בממברנה התאית ומאפשרים מעבר סלקטיבי של יונים טעונים חשמלית (כגון נתרן, אשלגן, סידן וכלור) אל תוך התא ומחוצה לו. תעלות אלו ממלאות תפקיד קריטי במגוון רחב של תהליכים תאיים, כולל:  העברת אותות עצביים: תעלות יונים מאפשרות את יצירת הפוטנציאל החשמלי בממברנת העצב, המאפשר את העברת האותות העצביים.  ויסות נפח התא: תעלות יונים מסייעות בוויסות נפח התא על ידי שליטה על כניסה ויציאה של מים ויונים.  שחרור נוירוטרנסמיטרים: תעלות יונים מעורבות בשחרור נוירוטרנסמיטרים מהסינפסות.  התכווצות שרירים: תעלות יונים ממלאות תפקיד מרכזי בתהליך ההתכווצות של השרירים.</vt:lpstr>
      <vt:lpstr>PowerPoint Presentation</vt:lpstr>
      <vt:lpstr>PowerPoint Presentation</vt:lpstr>
      <vt:lpstr>PowerPoint Presentation</vt:lpstr>
      <vt:lpstr>PowerPoint Presentation</vt:lpstr>
      <vt:lpstr>PowerPoint Presentation</vt:lpstr>
      <vt:lpstr>יישומים טיפוליים</vt:lpstr>
      <vt:lpstr>יישומים טיפוליים</vt:lpstr>
      <vt:lpstr>יישומים טיפוליים</vt:lpstr>
      <vt:lpstr>יישומים טיפוליים</vt:lpstr>
      <vt:lpstr>יישומים טיפוליים</vt:lpstr>
      <vt:lpstr>יישומים טיפוליים</vt:lpstr>
      <vt:lpstr>טיפולים אלטרנטיביים מקבילים PEMF  vs.  US </vt:lpstr>
      <vt:lpstr>PowerPoint Presentation</vt:lpstr>
      <vt:lpstr>PowerPoint Presentation</vt:lpstr>
      <vt:lpstr>בטיחות ותופעות לוואי</vt:lpstr>
      <vt:lpstr>הפעלה ותחזוקת מכשירים</vt:lpstr>
      <vt:lpstr>למי מתאים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Avner Ben-Zaken</dc:creator>
  <cp:lastModifiedBy>Jack Azaria</cp:lastModifiedBy>
  <cp:revision>15</cp:revision>
  <dcterms:created xsi:type="dcterms:W3CDTF">2024-09-08T06:35:28Z</dcterms:created>
  <dcterms:modified xsi:type="dcterms:W3CDTF">2024-10-09T09:14:11Z</dcterms:modified>
</cp:coreProperties>
</file>